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42"/>
  </p:notesMasterIdLst>
  <p:handoutMasterIdLst>
    <p:handoutMasterId r:id="rId43"/>
  </p:handoutMasterIdLst>
  <p:sldIdLst>
    <p:sldId id="438" r:id="rId2"/>
    <p:sldId id="751" r:id="rId3"/>
    <p:sldId id="1007" r:id="rId4"/>
    <p:sldId id="683" r:id="rId5"/>
    <p:sldId id="684" r:id="rId6"/>
    <p:sldId id="685" r:id="rId7"/>
    <p:sldId id="686" r:id="rId8"/>
    <p:sldId id="687" r:id="rId9"/>
    <p:sldId id="688" r:id="rId10"/>
    <p:sldId id="689" r:id="rId11"/>
    <p:sldId id="1006" r:id="rId12"/>
    <p:sldId id="690" r:id="rId13"/>
    <p:sldId id="1000" r:id="rId14"/>
    <p:sldId id="610" r:id="rId15"/>
    <p:sldId id="1001" r:id="rId16"/>
    <p:sldId id="1002" r:id="rId17"/>
    <p:sldId id="1003" r:id="rId18"/>
    <p:sldId id="1004" r:id="rId19"/>
    <p:sldId id="1005" r:id="rId20"/>
    <p:sldId id="549" r:id="rId21"/>
    <p:sldId id="550" r:id="rId22"/>
    <p:sldId id="551" r:id="rId23"/>
    <p:sldId id="552" r:id="rId24"/>
    <p:sldId id="1008" r:id="rId25"/>
    <p:sldId id="553" r:id="rId26"/>
    <p:sldId id="554" r:id="rId27"/>
    <p:sldId id="555" r:id="rId28"/>
    <p:sldId id="556" r:id="rId29"/>
    <p:sldId id="557" r:id="rId30"/>
    <p:sldId id="558" r:id="rId31"/>
    <p:sldId id="559" r:id="rId32"/>
    <p:sldId id="560" r:id="rId33"/>
    <p:sldId id="561" r:id="rId34"/>
    <p:sldId id="563" r:id="rId35"/>
    <p:sldId id="564" r:id="rId36"/>
    <p:sldId id="565" r:id="rId37"/>
    <p:sldId id="566" r:id="rId38"/>
    <p:sldId id="567" r:id="rId39"/>
    <p:sldId id="1009" r:id="rId40"/>
    <p:sldId id="475" r:id="rId41"/>
  </p:sldIdLst>
  <p:sldSz cx="9144000" cy="6858000" type="screen4x3"/>
  <p:notesSz cx="6858000" cy="9144000"/>
  <p:custDataLst>
    <p:tags r:id="rId44"/>
  </p:custDataLst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4BB6F887-C393-1345-A0B1-AD19FE460C4C}">
          <p14:sldIdLst>
            <p14:sldId id="438"/>
            <p14:sldId id="751"/>
          </p14:sldIdLst>
        </p14:section>
        <p14:section name="调试Debugging" id="{068AE4D9-F7E0-3E48-B159-85A06448BD36}">
          <p14:sldIdLst>
            <p14:sldId id="1007"/>
            <p14:sldId id="683"/>
            <p14:sldId id="684"/>
            <p14:sldId id="685"/>
            <p14:sldId id="686"/>
            <p14:sldId id="687"/>
            <p14:sldId id="688"/>
            <p14:sldId id="689"/>
          </p14:sldIdLst>
        </p14:section>
        <p14:section name="文档生成" id="{6C8A907E-CC87-9440-ACA0-60D58DCC90DE}">
          <p14:sldIdLst>
            <p14:sldId id="1006"/>
            <p14:sldId id="690"/>
            <p14:sldId id="1000"/>
            <p14:sldId id="610"/>
            <p14:sldId id="1001"/>
            <p14:sldId id="1002"/>
            <p14:sldId id="1003"/>
            <p14:sldId id="1004"/>
            <p14:sldId id="1005"/>
          </p14:sldIdLst>
        </p14:section>
        <p14:section name="AI项目开发与维护" id="{76FACCD4-5E50-974D-A8B7-F55A0EFCADC1}">
          <p14:sldIdLst>
            <p14:sldId id="549"/>
            <p14:sldId id="550"/>
            <p14:sldId id="551"/>
            <p14:sldId id="552"/>
            <p14:sldId id="1008"/>
            <p14:sldId id="553"/>
            <p14:sldId id="554"/>
            <p14:sldId id="555"/>
            <p14:sldId id="556"/>
            <p14:sldId id="557"/>
            <p14:sldId id="558"/>
            <p14:sldId id="559"/>
            <p14:sldId id="560"/>
            <p14:sldId id="561"/>
            <p14:sldId id="563"/>
            <p14:sldId id="564"/>
            <p14:sldId id="565"/>
            <p14:sldId id="566"/>
            <p14:sldId id="567"/>
            <p14:sldId id="1009"/>
            <p14:sldId id="47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19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CC"/>
    <a:srgbClr val="FF0000"/>
    <a:srgbClr val="00CC00"/>
    <a:srgbClr val="008000"/>
    <a:srgbClr val="1D9A78"/>
    <a:srgbClr val="FFFFFF"/>
    <a:srgbClr val="3A536D"/>
    <a:srgbClr val="003366"/>
    <a:srgbClr val="00FF00"/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367" autoAdjust="0"/>
    <p:restoredTop sz="77551" autoAdjust="0"/>
  </p:normalViewPr>
  <p:slideViewPr>
    <p:cSldViewPr showGuides="1">
      <p:cViewPr varScale="1">
        <p:scale>
          <a:sx n="98" d="100"/>
          <a:sy n="98" d="100"/>
        </p:scale>
        <p:origin x="2472" y="184"/>
      </p:cViewPr>
      <p:guideLst>
        <p:guide orient="horz" pos="2119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handoutMaster" Target="handoutMasters/handoutMaster1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列2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0.63400000000000001</c:v>
                </c:pt>
                <c:pt idx="1">
                  <c:v>6</c:v>
                </c:pt>
                <c:pt idx="2">
                  <c:v>22</c:v>
                </c:pt>
                <c:pt idx="3">
                  <c:v>33</c:v>
                </c:pt>
                <c:pt idx="4">
                  <c:v>86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232-3848-86A3-3DB976BCA35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4"/>
        <c:overlap val="-27"/>
        <c:axId val="183529808"/>
        <c:axId val="167715520"/>
      </c:barChart>
      <c:catAx>
        <c:axId val="1835298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67715520"/>
        <c:crosses val="autoZero"/>
        <c:auto val="1"/>
        <c:lblAlgn val="ctr"/>
        <c:lblOffset val="100"/>
        <c:noMultiLvlLbl val="0"/>
      </c:catAx>
      <c:valAx>
        <c:axId val="16771552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83529808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列2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BERT</c:v>
                </c:pt>
                <c:pt idx="1">
                  <c:v>GPT-2</c:v>
                </c:pt>
                <c:pt idx="2">
                  <c:v>GPT-3</c:v>
                </c:pt>
                <c:pt idx="3">
                  <c:v>PaLM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340</c:v>
                </c:pt>
                <c:pt idx="1">
                  <c:v>1500</c:v>
                </c:pt>
                <c:pt idx="2">
                  <c:v>175000</c:v>
                </c:pt>
                <c:pt idx="3">
                  <c:v>540000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AE4-514E-A52E-F03D5F03B581}"/>
            </c:ext>
          </c:extLst>
        </c:ser>
        <c:ser>
          <c:idx val="1"/>
          <c:order val="1"/>
          <c:tx>
            <c:strRef>
              <c:f>Sheet1!#REF!</c:f>
              <c:strCache>
                <c:ptCount val="1"/>
                <c:pt idx="0">
                  <c:v>#REF!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BERT</c:v>
                </c:pt>
                <c:pt idx="1">
                  <c:v>GPT-2</c:v>
                </c:pt>
                <c:pt idx="2">
                  <c:v>GPT-3</c:v>
                </c:pt>
                <c:pt idx="3">
                  <c:v>PaLM</c:v>
                </c:pt>
              </c:strCache>
            </c:strRef>
          </c:cat>
          <c:val>
            <c:numRef>
              <c:f>Sheet1!#REF!</c:f>
              <c:numCache>
                <c:formatCode>General</c:formatCode>
                <c:ptCount val="1"/>
                <c:pt idx="0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AE4-514E-A52E-F03D5F03B581}"/>
            </c:ext>
          </c:extLst>
        </c:ser>
        <c:ser>
          <c:idx val="2"/>
          <c:order val="2"/>
          <c:tx>
            <c:strRef>
              <c:f>Sheet1!#REF!</c:f>
              <c:strCache>
                <c:ptCount val="1"/>
                <c:pt idx="0">
                  <c:v>#REF!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BERT</c:v>
                </c:pt>
                <c:pt idx="1">
                  <c:v>GPT-2</c:v>
                </c:pt>
                <c:pt idx="2">
                  <c:v>GPT-3</c:v>
                </c:pt>
                <c:pt idx="3">
                  <c:v>PaLM</c:v>
                </c:pt>
              </c:strCache>
            </c:strRef>
          </c:cat>
          <c:val>
            <c:numRef>
              <c:f>Sheet1!#REF!</c:f>
              <c:numCache>
                <c:formatCode>General</c:formatCode>
                <c:ptCount val="1"/>
                <c:pt idx="0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AE4-514E-A52E-F03D5F03B58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87"/>
        <c:axId val="206005120"/>
        <c:axId val="160456512"/>
      </c:barChart>
      <c:catAx>
        <c:axId val="2060051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60456512"/>
        <c:crosses val="autoZero"/>
        <c:auto val="1"/>
        <c:lblAlgn val="ctr"/>
        <c:lblOffset val="100"/>
        <c:noMultiLvlLbl val="0"/>
      </c:catAx>
      <c:valAx>
        <c:axId val="160456512"/>
        <c:scaling>
          <c:logBase val="10"/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0600512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2025/6/28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l" eaLnBrk="1" fontAlgn="auto" hangingPunct="1">
              <a:spcBef>
                <a:spcPct val="0"/>
              </a:spcBef>
              <a:spcAft>
                <a:spcPts val="0"/>
              </a:spcAft>
              <a:defRPr sz="120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 eaLnBrk="1" fontAlgn="auto" hangingPunct="1">
              <a:spcBef>
                <a:spcPct val="0"/>
              </a:spcBef>
              <a:spcAft>
                <a:spcPts val="0"/>
              </a:spcAft>
              <a:defRPr sz="120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05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</a:ln>
          <a:effectLst/>
        </p:spPr>
      </p:sp>
      <p:sp>
        <p:nvSpPr>
          <p:cNvPr id="4608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en-US" altLang="zh-CN" noProof="0"/>
              <a:t>Click to edit Master text styles</a:t>
            </a:r>
          </a:p>
          <a:p>
            <a:pPr lvl="1"/>
            <a:r>
              <a:rPr lang="en-US" altLang="zh-CN" noProof="0"/>
              <a:t>Second level</a:t>
            </a:r>
          </a:p>
          <a:p>
            <a:pPr lvl="2"/>
            <a:r>
              <a:rPr lang="en-US" altLang="zh-CN" noProof="0"/>
              <a:t>Third level</a:t>
            </a:r>
          </a:p>
          <a:p>
            <a:pPr lvl="3"/>
            <a:r>
              <a:rPr lang="en-US" altLang="zh-CN" noProof="0"/>
              <a:t>Fourth level</a:t>
            </a:r>
          </a:p>
          <a:p>
            <a:pPr lvl="4"/>
            <a:r>
              <a:rPr lang="en-US" altLang="zh-CN" noProof="0"/>
              <a:t>Fifth level</a:t>
            </a:r>
          </a:p>
        </p:txBody>
      </p:sp>
      <p:sp>
        <p:nvSpPr>
          <p:cNvPr id="4608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l" eaLnBrk="1" fontAlgn="auto" hangingPunct="1">
              <a:spcBef>
                <a:spcPct val="0"/>
              </a:spcBef>
              <a:spcAft>
                <a:spcPts val="0"/>
              </a:spcAft>
              <a:defRPr sz="120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608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r" eaLnBrk="1" fontAlgn="auto" hangingPunct="1">
              <a:spcBef>
                <a:spcPct val="0"/>
              </a:spcBef>
              <a:spcAft>
                <a:spcPts val="0"/>
              </a:spcAft>
              <a:defRPr sz="120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3C31A4FB-AB0B-4200-BC82-17C94E69ADE4}" type="slidenum">
              <a:rPr lang="en-US" altLang="zh-CN"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人类在编写程序的时候，容易产生各种</a:t>
            </a:r>
            <a:r>
              <a:rPr kumimoji="1" lang="en-US" altLang="zh-CN" dirty="0"/>
              <a:t>bug</a:t>
            </a:r>
            <a:r>
              <a:rPr kumimoji="1" lang="zh-CN" altLang="en-US" dirty="0"/>
              <a:t>。我们将</a:t>
            </a:r>
            <a:r>
              <a:rPr kumimoji="1" lang="en-US" altLang="zh-CN" dirty="0"/>
              <a:t>bug</a:t>
            </a:r>
            <a:r>
              <a:rPr kumimoji="1" lang="zh-CN" altLang="en-US" dirty="0"/>
              <a:t>分为三类：文法错误、引用错误和逻辑错误。</a:t>
            </a:r>
            <a:endParaRPr kumimoji="1" lang="en-US" altLang="zh-CN" dirty="0"/>
          </a:p>
          <a:p>
            <a:r>
              <a:rPr kumimoji="1" lang="zh-CN" altLang="en-US" dirty="0"/>
              <a:t>文法错误指一些简单的语法错误，例如误用了</a:t>
            </a:r>
            <a:r>
              <a:rPr kumimoji="1" lang="en-US" altLang="zh-CN" dirty="0"/>
              <a:t>==/=</a:t>
            </a:r>
            <a:r>
              <a:rPr kumimoji="1" lang="zh-CN" altLang="en-US" dirty="0"/>
              <a:t>，括号不匹配等。在某些语言中，缩进同样作为语法的一部分，错误的缩进会使程序语义解析错误，所以错误的缩进也是一种文法错误。</a:t>
            </a:r>
            <a:endParaRPr kumimoji="1" lang="en-US" altLang="zh-CN" dirty="0"/>
          </a:p>
          <a:p>
            <a:r>
              <a:rPr kumimoji="1" lang="zh-CN" altLang="en-US" dirty="0"/>
              <a:t>在面向对象编程时，我们经常需要和对象与方法打交道。如果对象和方法使用不当，也会造成各种错误。例如使用未被定义的对象或方法等。</a:t>
            </a:r>
            <a:endParaRPr kumimoji="1" lang="en-US" altLang="zh-CN" dirty="0"/>
          </a:p>
          <a:p>
            <a:r>
              <a:rPr kumimoji="1" lang="zh-CN" altLang="en-US" dirty="0"/>
              <a:t>写代码时，经常出现程序可以通过编译，但得出错误结果的情形。这通常是因为实现了正确的语法，但代码整体逻辑是有误的。例如实现了错误的算法等。这属于逻辑错误。</a:t>
            </a:r>
            <a:endParaRPr kumimoji="1" lang="en-US" altLang="zh-CN" dirty="0"/>
          </a:p>
          <a:p>
            <a:r>
              <a:rPr kumimoji="1" lang="zh-CN" altLang="en-US" dirty="0"/>
              <a:t>在一段代码中，</a:t>
            </a:r>
            <a:r>
              <a:rPr kumimoji="1" lang="en-US" altLang="zh-CN" dirty="0"/>
              <a:t>Bug</a:t>
            </a:r>
            <a:r>
              <a:rPr kumimoji="1" lang="zh-CN" altLang="en-US" dirty="0"/>
              <a:t>的数量可以不同。可以有</a:t>
            </a:r>
            <a:r>
              <a:rPr kumimoji="1" lang="en-US" altLang="zh-CN" dirty="0"/>
              <a:t>1</a:t>
            </a:r>
            <a:r>
              <a:rPr kumimoji="1" lang="zh-CN" altLang="en-US" dirty="0"/>
              <a:t>个或多个</a:t>
            </a:r>
            <a:r>
              <a:rPr kumimoji="1" lang="en-US" altLang="zh-CN" dirty="0"/>
              <a:t>bug</a:t>
            </a:r>
            <a:r>
              <a:rPr kumimoji="1" lang="zh-CN" altLang="en-US" dirty="0"/>
              <a:t>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C31A4FB-AB0B-4200-BC82-17C94E69ADE4}" type="slidenum">
              <a:rPr lang="en-US" altLang="zh-CN" smtClean="0"/>
              <a:pPr>
                <a:defRPr/>
              </a:pPr>
              <a:t>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204262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在一个代码文件内部进行文档生成，信息是有所丢失的，此时需要把和本文件有调用关系的文件也找到。</a:t>
            </a:r>
            <a:br>
              <a:rPr kumimoji="1" lang="en-US" altLang="zh-CN" dirty="0"/>
            </a:br>
            <a:r>
              <a:rPr kumimoji="1" lang="zh-CN" altLang="en-US" dirty="0"/>
              <a:t>同样的，这也是一种缩减上下文长度、提升</a:t>
            </a:r>
            <a:r>
              <a:rPr kumimoji="1" lang="en-US" altLang="zh-CN" dirty="0"/>
              <a:t>LLM</a:t>
            </a:r>
            <a:r>
              <a:rPr kumimoji="1" lang="zh-CN" altLang="en-US" dirty="0"/>
              <a:t>指令的精确性的方法，和</a:t>
            </a:r>
            <a:r>
              <a:rPr kumimoji="1" lang="en-US" altLang="zh-CN" dirty="0"/>
              <a:t>RAG</a:t>
            </a:r>
            <a:r>
              <a:rPr kumimoji="1" lang="zh-CN" altLang="en-US" dirty="0"/>
              <a:t>有类似的作用。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C31A4FB-AB0B-4200-BC82-17C94E69ADE4}" type="slidenum">
              <a:rPr lang="en-US" altLang="zh-CN" smtClean="0"/>
              <a:pPr>
                <a:defRPr/>
              </a:pPr>
              <a:t>15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330125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为了让大模型生成想要的文档形式，需要先定义一套文档模板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C31A4FB-AB0B-4200-BC82-17C94E69ADE4}" type="slidenum">
              <a:rPr lang="en-US" altLang="zh-CN" smtClean="0"/>
              <a:pPr>
                <a:defRPr/>
              </a:pPr>
              <a:t>16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706235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基于文档模板，设计给大模型的提示词，包含</a:t>
            </a:r>
            <a:r>
              <a:rPr kumimoji="1" lang="en-US" altLang="zh-CN" dirty="0"/>
              <a:t>…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C31A4FB-AB0B-4200-BC82-17C94E69ADE4}" type="slidenum">
              <a:rPr lang="en-US" altLang="zh-CN" smtClean="0"/>
              <a:pPr>
                <a:defRPr/>
              </a:pPr>
              <a:t>17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793352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C31A4FB-AB0B-4200-BC82-17C94E69ADE4}" type="slidenum">
              <a:rPr lang="en-US" altLang="zh-CN" smtClean="0"/>
              <a:pPr>
                <a:defRPr/>
              </a:pPr>
              <a:t>20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835263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C31A4FB-AB0B-4200-BC82-17C94E69ADE4}" type="slidenum">
              <a:rPr lang="en-US" altLang="zh-CN" smtClean="0"/>
              <a:pPr>
                <a:defRPr/>
              </a:pPr>
              <a:t>21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564022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请看论文</a:t>
            </a:r>
            <a:r>
              <a:rPr kumimoji="1" lang="en-US" altLang="zh-CN" dirty="0"/>
              <a:t>2.1</a:t>
            </a:r>
            <a:r>
              <a:rPr kumimoji="1" lang="zh-CN" altLang="en-US" dirty="0"/>
              <a:t>节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 err="1"/>
              <a:t>ChatDev</a:t>
            </a:r>
            <a:r>
              <a:rPr kumimoji="1" lang="zh-CN" altLang="en-US" dirty="0"/>
              <a:t>基于软件开发中的瀑布模型，将整个软件开发流程分为软件设计、程序编写、系统测试、文档编制四个环节。（介绍四个环节）</a:t>
            </a:r>
            <a:endParaRPr kumimoji="1" lang="en-US" altLang="zh-CN" dirty="0"/>
          </a:p>
          <a:p>
            <a:r>
              <a:rPr kumimoji="1" lang="zh-CN" altLang="en-US" dirty="0"/>
              <a:t>每个环节是通过一系列的两个智能体之间的对话实现的。每段对话由“指导者”和“助理员”之间构成，指导者负责发起对话，将对话引导至既定目标，即完成当前阶段的任务。通过多轮对话，指导者和助理员之间达成一致，任务完成。（参照图片说明。）一系列对话连接在一起构成“交流链”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C31A4FB-AB0B-4200-BC82-17C94E69ADE4}" type="slidenum">
              <a:rPr lang="en-US" altLang="zh-CN" smtClean="0"/>
              <a:pPr>
                <a:defRPr/>
              </a:pPr>
              <a:t>26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491243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软件设计阶段主要要达成两个目标：软件形态和编程语言。软件形态由</a:t>
            </a:r>
            <a:r>
              <a:rPr kumimoji="1" lang="en-US" altLang="zh-CN" dirty="0"/>
              <a:t>CEO</a:t>
            </a:r>
            <a:r>
              <a:rPr kumimoji="1" lang="zh-CN" altLang="en-US" dirty="0"/>
              <a:t>和</a:t>
            </a:r>
            <a:r>
              <a:rPr kumimoji="1" lang="en-US" altLang="zh-CN" dirty="0"/>
              <a:t>CPO</a:t>
            </a:r>
            <a:r>
              <a:rPr kumimoji="1" lang="zh-CN" altLang="en-US" dirty="0"/>
              <a:t>讨论决定。编程语言由</a:t>
            </a:r>
            <a:r>
              <a:rPr kumimoji="1" lang="en-US" altLang="zh-CN" dirty="0"/>
              <a:t>CEO</a:t>
            </a:r>
            <a:r>
              <a:rPr kumimoji="1" lang="zh-CN" altLang="en-US" dirty="0"/>
              <a:t>和</a:t>
            </a:r>
            <a:r>
              <a:rPr kumimoji="1" lang="en-US" altLang="zh-CN" dirty="0"/>
              <a:t>CTO</a:t>
            </a:r>
            <a:r>
              <a:rPr kumimoji="1" lang="zh-CN" altLang="en-US" dirty="0"/>
              <a:t>讨论决定。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C31A4FB-AB0B-4200-BC82-17C94E69ADE4}" type="slidenum">
              <a:rPr lang="en-US" altLang="zh-CN" smtClean="0"/>
              <a:pPr>
                <a:defRPr/>
              </a:pPr>
              <a:t>27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067922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程序编写阶段，由</a:t>
            </a:r>
            <a:r>
              <a:rPr kumimoji="1" lang="en-US" altLang="zh-CN" dirty="0"/>
              <a:t>CTO</a:t>
            </a:r>
            <a:r>
              <a:rPr kumimoji="1" lang="zh-CN" altLang="en-US" dirty="0"/>
              <a:t>收集软件设计阶段的结论并告知程序员，程序员编写代码。程序员先设计代码结构，然后一个一个文件地编写代码。可以看到，在这个例子里面这个程序员有点犯懒，写了一个空的</a:t>
            </a:r>
            <a:r>
              <a:rPr kumimoji="1" lang="en-US" altLang="zh-CN" dirty="0"/>
              <a:t>clear</a:t>
            </a:r>
            <a:r>
              <a:rPr kumimoji="1" lang="zh-CN" altLang="en-US" dirty="0"/>
              <a:t>函数。因此这份代码存在问题，无法运行。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C31A4FB-AB0B-4200-BC82-17C94E69ADE4}" type="slidenum">
              <a:rPr lang="en-US" altLang="zh-CN" smtClean="0"/>
              <a:pPr>
                <a:defRPr/>
              </a:pPr>
              <a:t>28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622228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CTO</a:t>
            </a:r>
            <a:r>
              <a:rPr kumimoji="1" lang="zh-CN" altLang="en-US" dirty="0"/>
              <a:t>会注意到代码中的问题（有函数没有实现），把这个信息告诉程序员，程序员来进行修正。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C31A4FB-AB0B-4200-BC82-17C94E69ADE4}" type="slidenum">
              <a:rPr lang="en-US" altLang="zh-CN" smtClean="0"/>
              <a:pPr>
                <a:defRPr/>
              </a:pPr>
              <a:t>29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2115947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测试工程师根据编译器反馈，让程序员做出代码修改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C31A4FB-AB0B-4200-BC82-17C94E69ADE4}" type="slidenum">
              <a:rPr lang="en-US" altLang="zh-CN" smtClean="0"/>
              <a:pPr>
                <a:defRPr/>
              </a:pPr>
              <a:t>30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152548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人在编写程序的时候，可以在编译或运行时检查出代码中的</a:t>
            </a:r>
            <a:r>
              <a:rPr kumimoji="1" lang="en-US" altLang="zh-CN" dirty="0"/>
              <a:t>bug</a:t>
            </a:r>
            <a:r>
              <a:rPr kumimoji="1" lang="zh-CN" altLang="en-US" dirty="0"/>
              <a:t>。为了让大家更好地理解</a:t>
            </a:r>
            <a:r>
              <a:rPr kumimoji="1" lang="en-US" altLang="zh-CN" dirty="0"/>
              <a:t>bug</a:t>
            </a:r>
            <a:r>
              <a:rPr kumimoji="1" lang="zh-CN" altLang="en-US" dirty="0"/>
              <a:t>被检查出的时机，我们补充一些编译知识。这些知识会在</a:t>
            </a:r>
            <a:r>
              <a:rPr kumimoji="1" lang="en-US" altLang="zh-CN" dirty="0"/>
              <a:t>《</a:t>
            </a:r>
            <a:r>
              <a:rPr kumimoji="1" lang="zh-CN" altLang="en-US" dirty="0"/>
              <a:t>编译原理</a:t>
            </a:r>
            <a:r>
              <a:rPr kumimoji="1" lang="en-US" altLang="zh-CN" dirty="0"/>
              <a:t>》</a:t>
            </a:r>
            <a:r>
              <a:rPr kumimoji="1" lang="zh-CN" altLang="en-US" dirty="0"/>
              <a:t>中被详细的涉及。</a:t>
            </a:r>
            <a:endParaRPr kumimoji="1" lang="en-US" altLang="zh-CN" dirty="0"/>
          </a:p>
          <a:p>
            <a:r>
              <a:rPr kumimoji="1" lang="zh-CN" altLang="en-US" dirty="0"/>
              <a:t>代码是一段文本，机器实际执行的是二进制机器码。实际上，编译器将文本格式的高级语言代码编译成汇编代码，机器通过逐行翻译的方式执行汇编代码。我们将高级语言到汇编语言的过程称为编译。对于</a:t>
            </a:r>
            <a:r>
              <a:rPr kumimoji="1" lang="en-US" altLang="zh-CN" dirty="0"/>
              <a:t>python</a:t>
            </a:r>
            <a:r>
              <a:rPr kumimoji="1" lang="zh-CN" altLang="en-US" dirty="0"/>
              <a:t>这类解释执行的语言，由解释器进行翻译执行，大体过程也是类似的。</a:t>
            </a:r>
            <a:endParaRPr kumimoji="1" lang="en-US" altLang="zh-CN" dirty="0"/>
          </a:p>
          <a:p>
            <a:r>
              <a:rPr kumimoji="1" lang="zh-CN" altLang="en-US" dirty="0"/>
              <a:t>编译过程通常分为</a:t>
            </a:r>
            <a:r>
              <a:rPr kumimoji="1" lang="en-US" altLang="zh-CN" dirty="0"/>
              <a:t>5</a:t>
            </a:r>
            <a:r>
              <a:rPr kumimoji="1" lang="zh-CN" altLang="en-US" dirty="0"/>
              <a:t>个阶段：扫描、解析、语义检查、优化和翻译。</a:t>
            </a:r>
            <a:endParaRPr kumimoji="1" lang="en-US" altLang="zh-CN" dirty="0"/>
          </a:p>
          <a:p>
            <a:r>
              <a:rPr kumimoji="1" lang="zh-CN" altLang="en-US" dirty="0"/>
              <a:t>扫描阶段：编译器从连续的文本中将各种符号分离开。例如上面的代码中的</a:t>
            </a:r>
            <a:r>
              <a:rPr kumimoji="1" lang="en-US" altLang="zh-CN" dirty="0"/>
              <a:t>for</a:t>
            </a:r>
            <a:r>
              <a:rPr kumimoji="1" lang="zh-CN" altLang="en-US" dirty="0"/>
              <a:t>和</a:t>
            </a:r>
            <a:r>
              <a:rPr kumimoji="1" lang="en-US" altLang="zh-CN" dirty="0"/>
              <a:t>int</a:t>
            </a:r>
            <a:r>
              <a:rPr kumimoji="1" lang="zh-CN" altLang="en-US" dirty="0"/>
              <a:t>关键词，将在这个阶段被分离出来。在实现上，就是将所有文本按顺序扫描一遍，归结出各种符号。</a:t>
            </a:r>
            <a:endParaRPr kumimoji="1" lang="en-US" altLang="zh-CN" dirty="0"/>
          </a:p>
          <a:p>
            <a:r>
              <a:rPr kumimoji="1" lang="zh-CN" altLang="en-US" dirty="0"/>
              <a:t>解析阶段：给定一个语言的语法规则，将符号归结为语法树。例如一个函数中有</a:t>
            </a:r>
            <a:r>
              <a:rPr kumimoji="1" lang="en-US" altLang="zh-CN" dirty="0"/>
              <a:t>3</a:t>
            </a:r>
            <a:r>
              <a:rPr kumimoji="1" lang="zh-CN" altLang="en-US" dirty="0"/>
              <a:t>条语句，可以组织为一个节点有三个子节点，使用树的结构来表达代码的语义。</a:t>
            </a:r>
            <a:endParaRPr kumimoji="1" lang="en-US" altLang="zh-CN" dirty="0"/>
          </a:p>
          <a:p>
            <a:r>
              <a:rPr kumimoji="1" lang="zh-CN" altLang="en-US" dirty="0"/>
              <a:t>语义检查：在这个阶段，编译器会为我们排除一些错误。上一步的语法树使得语义已经是清晰的，这一步我们可以检查一些明显的错误，例如将字符串赋值给整形变量这种类型错误。</a:t>
            </a:r>
            <a:endParaRPr kumimoji="1" lang="en-US" altLang="zh-CN" dirty="0"/>
          </a:p>
          <a:p>
            <a:r>
              <a:rPr kumimoji="1" lang="zh-CN" altLang="en-US" dirty="0"/>
              <a:t>优化阶段：使代码执行起来更快</a:t>
            </a:r>
            <a:endParaRPr kumimoji="1" lang="en-US" altLang="zh-CN" dirty="0"/>
          </a:p>
          <a:p>
            <a:r>
              <a:rPr kumimoji="1" lang="zh-CN" altLang="en-US" dirty="0"/>
              <a:t>翻译：根据语法树，翻译成执行效果相同的汇编代码。</a:t>
            </a:r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C31A4FB-AB0B-4200-BC82-17C94E69ADE4}" type="slidenum">
              <a:rPr lang="en-US" altLang="zh-CN" smtClean="0"/>
              <a:pPr>
                <a:defRPr/>
              </a:pPr>
              <a:t>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6416263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b="1" dirty="0">
                <a:solidFill>
                  <a:srgbClr val="FF0000"/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当然我们也支持了一些进阶能力，例如为了由更好的界面，我们支持使用扩散模型来进行图片生成。另外，因为软件开发是一个迭代进行的过程，我们引入</a:t>
            </a:r>
            <a:r>
              <a:rPr kumimoji="1" lang="en-US" altLang="zh-CN" sz="1200" b="1" dirty="0">
                <a:solidFill>
                  <a:srgbClr val="FF0000"/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git</a:t>
            </a:r>
            <a:r>
              <a:rPr kumimoji="1" lang="zh-CN" altLang="en-US" sz="1200" b="1" dirty="0">
                <a:solidFill>
                  <a:srgbClr val="FF0000"/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来进行代码开发的版本管理；同时，为了实现更好的人机交互以及提高框架的可控性，我们在多智能体软件开发的过程中引入了人为控制的阶段。最后，为了避免模型执行危险的代码，我们将</a:t>
            </a:r>
            <a:r>
              <a:rPr kumimoji="1" lang="en-US" altLang="zh-CN" sz="1200" b="1" dirty="0" err="1">
                <a:solidFill>
                  <a:srgbClr val="FF0000"/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ChatDev</a:t>
            </a:r>
            <a:r>
              <a:rPr kumimoji="1" lang="zh-CN" altLang="en-US" sz="1200" b="1" dirty="0">
                <a:solidFill>
                  <a:srgbClr val="FF0000"/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运行在</a:t>
            </a:r>
            <a:r>
              <a:rPr kumimoji="1" lang="en-US" altLang="zh-CN" sz="1200" b="1" dirty="0">
                <a:solidFill>
                  <a:srgbClr val="FF0000"/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docker</a:t>
            </a:r>
            <a:r>
              <a:rPr kumimoji="1" lang="zh-CN" altLang="en-US" sz="1200" b="1" dirty="0">
                <a:solidFill>
                  <a:srgbClr val="FF0000"/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中，以保证安全。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C31A4FB-AB0B-4200-BC82-17C94E69ADE4}" type="slidenum">
              <a:rPr lang="en-US" altLang="zh-CN" smtClean="0"/>
              <a:pPr>
                <a:defRPr/>
              </a:pPr>
              <a:t>31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8689754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err="1"/>
              <a:t>Github</a:t>
            </a:r>
            <a:r>
              <a:rPr kumimoji="1" lang="zh-CN" altLang="en-US" dirty="0"/>
              <a:t> </a:t>
            </a:r>
            <a:r>
              <a:rPr kumimoji="1" lang="en-US" altLang="zh-CN" dirty="0"/>
              <a:t>issue</a:t>
            </a:r>
            <a:r>
              <a:rPr kumimoji="1" lang="zh-CN" altLang="en-US" dirty="0"/>
              <a:t>是</a:t>
            </a:r>
            <a:r>
              <a:rPr kumimoji="1" lang="en-US" altLang="zh-CN" dirty="0" err="1"/>
              <a:t>github</a:t>
            </a:r>
            <a:r>
              <a:rPr kumimoji="1" lang="zh-CN" altLang="en-US" dirty="0"/>
              <a:t>上的开源软件接收社区反馈的地方。用户会在里面反馈软件的</a:t>
            </a:r>
            <a:r>
              <a:rPr kumimoji="1" lang="en-US" altLang="zh-CN" dirty="0"/>
              <a:t>bug</a:t>
            </a:r>
            <a:r>
              <a:rPr kumimoji="1" lang="zh-CN" altLang="en-US" dirty="0"/>
              <a:t>，开发者修复</a:t>
            </a:r>
            <a:r>
              <a:rPr kumimoji="1" lang="en-US" altLang="zh-CN" dirty="0"/>
              <a:t>bug</a:t>
            </a:r>
            <a:r>
              <a:rPr kumimoji="1" lang="zh-CN" altLang="en-US" dirty="0"/>
              <a:t>，然后提交</a:t>
            </a:r>
            <a:r>
              <a:rPr kumimoji="1" lang="en-US" altLang="zh-CN" dirty="0"/>
              <a:t>pull</a:t>
            </a:r>
            <a:r>
              <a:rPr kumimoji="1" lang="zh-CN" altLang="en-US" dirty="0"/>
              <a:t> </a:t>
            </a:r>
            <a:r>
              <a:rPr kumimoji="1" lang="en-US" altLang="zh-CN" dirty="0"/>
              <a:t>request</a:t>
            </a:r>
            <a:r>
              <a:rPr kumimoji="1" lang="zh-CN" altLang="en-US" dirty="0"/>
              <a:t>，通过测试后，由项目管理者进行</a:t>
            </a:r>
            <a:r>
              <a:rPr kumimoji="1" lang="en-US" altLang="zh-CN" dirty="0"/>
              <a:t>merge</a:t>
            </a:r>
            <a:r>
              <a:rPr kumimoji="1" lang="zh-CN" altLang="en-US" dirty="0"/>
              <a:t>。</a:t>
            </a:r>
            <a:r>
              <a:rPr kumimoji="1" lang="en-US" altLang="zh-CN" dirty="0"/>
              <a:t>SWE-bench</a:t>
            </a:r>
            <a:r>
              <a:rPr kumimoji="1" lang="zh-CN" altLang="en-US" dirty="0"/>
              <a:t>衡量大模型扮演一个开发者，阅读用户</a:t>
            </a:r>
            <a:r>
              <a:rPr kumimoji="1" lang="en-US" altLang="zh-CN" dirty="0"/>
              <a:t>issue</a:t>
            </a:r>
            <a:r>
              <a:rPr kumimoji="1" lang="zh-CN" altLang="en-US" dirty="0"/>
              <a:t>，提出</a:t>
            </a:r>
            <a:r>
              <a:rPr kumimoji="1" lang="en-US" altLang="zh-CN" dirty="0"/>
              <a:t>pr</a:t>
            </a:r>
            <a:r>
              <a:rPr kumimoji="1" lang="zh-CN" altLang="en-US" dirty="0"/>
              <a:t>，然后通过所有测试的能力。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C31A4FB-AB0B-4200-BC82-17C94E69ADE4}" type="slidenum">
              <a:rPr lang="en-US" altLang="zh-CN" smtClean="0"/>
              <a:t>33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2907232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C31A4FB-AB0B-4200-BC82-17C94E69ADE4}" type="slidenum">
              <a:rPr lang="en-US" altLang="zh-CN" smtClean="0"/>
              <a:pPr>
                <a:defRPr/>
              </a:pPr>
              <a:t>36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067013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接到命令后，</a:t>
            </a:r>
            <a:r>
              <a:rPr kumimoji="1" lang="en-US" altLang="zh-CN" dirty="0"/>
              <a:t>AI</a:t>
            </a:r>
            <a:r>
              <a:rPr kumimoji="1" lang="zh-CN" altLang="en-US" dirty="0"/>
              <a:t>首先进行思考，通过思考产生行动。行动的发出方式就是刚才降到的工具调用（</a:t>
            </a:r>
            <a:r>
              <a:rPr kumimoji="1" lang="en-US" altLang="zh-CN" dirty="0"/>
              <a:t>function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call</a:t>
            </a:r>
            <a:r>
              <a:rPr kumimoji="1" lang="zh-CN" altLang="en-US" dirty="0"/>
              <a:t>）。随后，环境会提供行动的结果，体现为工具的输出，成为大模型的观察。基于观察，大模型进行新的思考，提出新的行动</a:t>
            </a:r>
            <a:r>
              <a:rPr kumimoji="1" lang="en-US" altLang="zh-CN" dirty="0"/>
              <a:t>….</a:t>
            </a:r>
            <a:r>
              <a:rPr kumimoji="1" lang="zh-CN" altLang="en-US" dirty="0"/>
              <a:t>在</a:t>
            </a:r>
            <a:r>
              <a:rPr kumimoji="1" lang="en-US" altLang="zh-CN" dirty="0"/>
              <a:t>SWE-bench</a:t>
            </a:r>
            <a:r>
              <a:rPr kumimoji="1" lang="zh-CN" altLang="en-US" dirty="0"/>
              <a:t>的框架中，大模型可以进行的行动有搜索代码，打开代码文件，进行区域性编辑等。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C31A4FB-AB0B-4200-BC82-17C94E69ADE4}" type="slidenum">
              <a:rPr lang="en-US" altLang="zh-CN" smtClean="0"/>
              <a:t>37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28062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我们之前提到</a:t>
            </a:r>
            <a:r>
              <a:rPr kumimoji="1" lang="en-US" altLang="zh-CN" dirty="0"/>
              <a:t>bug</a:t>
            </a:r>
            <a:r>
              <a:rPr kumimoji="1" lang="zh-CN" altLang="en-US" dirty="0"/>
              <a:t>分为三类：文法错误、引用错误和逻辑错误。</a:t>
            </a:r>
            <a:endParaRPr kumimoji="1" lang="en-US" altLang="zh-CN" dirty="0"/>
          </a:p>
          <a:p>
            <a:r>
              <a:rPr kumimoji="1" lang="zh-CN" altLang="en-US" dirty="0"/>
              <a:t>文法错误可以在扫描和解析阶段被编译器自动检测出。例如错误的缩进在扫描时不能被归结成一个合法的缩进符号，括号不匹配则不符合语言的语法，可以在解析阶段被发现。</a:t>
            </a:r>
            <a:endParaRPr kumimoji="1" lang="en-US" altLang="zh-CN" dirty="0"/>
          </a:p>
          <a:p>
            <a:r>
              <a:rPr kumimoji="1" lang="zh-CN" altLang="en-US" dirty="0"/>
              <a:t>部分引用错误可以在语义检查中被发现，例如方法未被定义。一部分引用错误不能在编译时被检查出，例如访问数组时下标越界。</a:t>
            </a:r>
            <a:endParaRPr kumimoji="1" lang="en-US" altLang="zh-CN" dirty="0"/>
          </a:p>
          <a:p>
            <a:r>
              <a:rPr kumimoji="1" lang="zh-CN" altLang="en-US" dirty="0"/>
              <a:t>逻辑错误全部不能被编译器检查出。</a:t>
            </a:r>
            <a:endParaRPr kumimoji="1" lang="en-US" altLang="zh-CN" dirty="0"/>
          </a:p>
          <a:p>
            <a:r>
              <a:rPr kumimoji="1" lang="zh-CN" altLang="en-US" dirty="0"/>
              <a:t>对于编译器可以检查出来的错误，我们在编译程序时可以看到提示。对于不能被编译器检查出的错误，只有运行程序得到错误结果后，我们才能发现代码写错了，很难</a:t>
            </a:r>
            <a:r>
              <a:rPr kumimoji="1" lang="en-US" altLang="zh-CN" dirty="0"/>
              <a:t>debug</a:t>
            </a:r>
            <a:r>
              <a:rPr kumimoji="1" lang="zh-CN" altLang="en-US" dirty="0"/>
              <a:t>。</a:t>
            </a:r>
            <a:endParaRPr kumimoji="1" lang="en-US" altLang="zh-CN" dirty="0"/>
          </a:p>
          <a:p>
            <a:r>
              <a:rPr kumimoji="1" lang="zh-CN" altLang="en-US" dirty="0"/>
              <a:t>为了解决这个问题，我们让</a:t>
            </a:r>
            <a:r>
              <a:rPr kumimoji="1" lang="en-US" altLang="zh-CN" dirty="0"/>
              <a:t>AI</a:t>
            </a:r>
            <a:r>
              <a:rPr kumimoji="1" lang="zh-CN" altLang="en-US" dirty="0"/>
              <a:t>来尝试帮我们发现各种</a:t>
            </a:r>
            <a:r>
              <a:rPr kumimoji="1" lang="en-US" altLang="zh-CN" dirty="0"/>
              <a:t>bug</a:t>
            </a:r>
            <a:r>
              <a:rPr kumimoji="1" lang="zh-CN" altLang="en-US" dirty="0"/>
              <a:t>，尤其是发现不能在编译时被检查出的错误。这有助于提升写代码的效率。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C31A4FB-AB0B-4200-BC82-17C94E69ADE4}" type="slidenum">
              <a:rPr lang="en-US" altLang="zh-CN" smtClean="0"/>
              <a:pPr>
                <a:defRPr/>
              </a:pPr>
              <a:t>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338973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基于之前的讨论，我们可以归结人类</a:t>
            </a:r>
            <a:r>
              <a:rPr kumimoji="1" lang="en-US" altLang="zh-CN" dirty="0"/>
              <a:t>Debug</a:t>
            </a:r>
            <a:r>
              <a:rPr kumimoji="1" lang="zh-CN" altLang="en-US" dirty="0"/>
              <a:t>和</a:t>
            </a:r>
            <a:r>
              <a:rPr kumimoji="1" lang="en-US" altLang="zh-CN" dirty="0"/>
              <a:t>AI</a:t>
            </a:r>
            <a:r>
              <a:rPr kumimoji="1" lang="zh-CN" altLang="en-US" dirty="0"/>
              <a:t> </a:t>
            </a:r>
            <a:r>
              <a:rPr kumimoji="1" lang="en-US" altLang="zh-CN" dirty="0"/>
              <a:t>Debug</a:t>
            </a:r>
            <a:r>
              <a:rPr kumimoji="1" lang="zh-CN" altLang="en-US" dirty="0"/>
              <a:t>的区别。</a:t>
            </a:r>
            <a:endParaRPr kumimoji="1" lang="en-US" altLang="zh-CN" dirty="0"/>
          </a:p>
          <a:p>
            <a:r>
              <a:rPr kumimoji="1" lang="zh-CN" altLang="en-US" dirty="0"/>
              <a:t>对于一位资深的程序员来说，程序员会借助各种工具。早期没有类似</a:t>
            </a:r>
            <a:r>
              <a:rPr kumimoji="1" lang="en-US" altLang="zh-CN" dirty="0" err="1"/>
              <a:t>VSCode</a:t>
            </a:r>
            <a:r>
              <a:rPr kumimoji="1" lang="zh-CN" altLang="en-US" dirty="0"/>
              <a:t>这类智能编辑器时，程序员可以使用编译器来去发现文法错误和一部分引用错误。对于其他错误，程序员需要观察执行结果来</a:t>
            </a:r>
            <a:r>
              <a:rPr kumimoji="1" lang="en-US" altLang="zh-CN" dirty="0"/>
              <a:t>debug</a:t>
            </a:r>
            <a:r>
              <a:rPr kumimoji="1" lang="zh-CN" altLang="en-US" dirty="0"/>
              <a:t>。当今时代，我们有各种好用的编辑器。例如在</a:t>
            </a:r>
            <a:r>
              <a:rPr kumimoji="1" lang="en-US" altLang="zh-CN" dirty="0" err="1"/>
              <a:t>VSCode</a:t>
            </a:r>
            <a:r>
              <a:rPr kumimoji="1" lang="zh-CN" altLang="en-US" dirty="0"/>
              <a:t>等智能编辑器中安装相应的插件后，可以自动在有</a:t>
            </a:r>
            <a:r>
              <a:rPr kumimoji="1" lang="en-US" altLang="zh-CN" dirty="0"/>
              <a:t>bug</a:t>
            </a:r>
            <a:r>
              <a:rPr kumimoji="1" lang="zh-CN" altLang="en-US" dirty="0"/>
              <a:t>的地方画出波浪线。但这种方法也只能发现一些静态能被检查出的</a:t>
            </a:r>
            <a:r>
              <a:rPr kumimoji="1" lang="en-US" altLang="zh-CN" dirty="0"/>
              <a:t>bug</a:t>
            </a:r>
            <a:r>
              <a:rPr kumimoji="1" lang="zh-CN" altLang="en-US" dirty="0"/>
              <a:t>，对于例如逻辑错误这类</a:t>
            </a:r>
            <a:r>
              <a:rPr kumimoji="1" lang="en-US" altLang="zh-CN" dirty="0"/>
              <a:t>bug</a:t>
            </a:r>
            <a:r>
              <a:rPr kumimoji="1" lang="zh-CN" altLang="en-US" dirty="0"/>
              <a:t>，还需要结合执行结果来调试。</a:t>
            </a:r>
            <a:endParaRPr kumimoji="1" lang="en-US" altLang="zh-CN" dirty="0"/>
          </a:p>
          <a:p>
            <a:r>
              <a:rPr kumimoji="1" lang="zh-CN" altLang="en-US" dirty="0"/>
              <a:t>对于</a:t>
            </a:r>
            <a:r>
              <a:rPr kumimoji="1" lang="en-US" altLang="zh-CN" dirty="0"/>
              <a:t>AI</a:t>
            </a:r>
            <a:r>
              <a:rPr kumimoji="1" lang="zh-CN" altLang="en-US" dirty="0"/>
              <a:t>而言，</a:t>
            </a:r>
            <a:r>
              <a:rPr kumimoji="1" lang="en-US" altLang="zh-CN" dirty="0"/>
              <a:t>AI</a:t>
            </a:r>
            <a:r>
              <a:rPr kumimoji="1" lang="zh-CN" altLang="en-US" dirty="0"/>
              <a:t>并不会像编译器一样对代码进行扫描、解析、语义检查等步骤。也不能执行代码或者打断点来调试。但是</a:t>
            </a:r>
            <a:r>
              <a:rPr kumimoji="1" lang="en-US" altLang="zh-CN" dirty="0"/>
              <a:t>AI</a:t>
            </a:r>
            <a:r>
              <a:rPr kumimoji="1" lang="zh-CN" altLang="en-US" dirty="0"/>
              <a:t>在训练过程中看过各式各样正确或不正确的代码，具有很强的先验知识，可以火眼金睛地“看出”问题所在。</a:t>
            </a:r>
            <a:endParaRPr kumimoji="1" lang="en-US" altLang="zh-CN" dirty="0"/>
          </a:p>
          <a:p>
            <a:r>
              <a:rPr kumimoji="1" lang="zh-CN" altLang="en-US" dirty="0"/>
              <a:t>在测试</a:t>
            </a:r>
            <a:r>
              <a:rPr kumimoji="1" lang="en-US" altLang="zh-CN" dirty="0"/>
              <a:t>AI</a:t>
            </a:r>
            <a:r>
              <a:rPr kumimoji="1" lang="zh-CN" altLang="en-US" dirty="0"/>
              <a:t> </a:t>
            </a:r>
            <a:r>
              <a:rPr kumimoji="1" lang="en-US" altLang="zh-CN" dirty="0"/>
              <a:t>Debug</a:t>
            </a:r>
            <a:r>
              <a:rPr kumimoji="1" lang="zh-CN" altLang="en-US" dirty="0"/>
              <a:t>能力时，我们使用</a:t>
            </a:r>
            <a:r>
              <a:rPr kumimoji="1" lang="en-US" altLang="zh-CN" dirty="0"/>
              <a:t>GPT4</a:t>
            </a:r>
            <a:r>
              <a:rPr kumimoji="1" lang="zh-CN" altLang="en-US" dirty="0"/>
              <a:t>来对代码插入</a:t>
            </a:r>
            <a:r>
              <a:rPr kumimoji="1" lang="en-US" altLang="zh-CN" dirty="0"/>
              <a:t>bug</a:t>
            </a:r>
            <a:r>
              <a:rPr kumimoji="1" lang="zh-CN" altLang="en-US" dirty="0"/>
              <a:t>，并让大模型来尝试发现并修复</a:t>
            </a:r>
            <a:r>
              <a:rPr kumimoji="1" lang="en-US" altLang="zh-CN" dirty="0"/>
              <a:t>bug</a:t>
            </a:r>
            <a:r>
              <a:rPr kumimoji="1" lang="zh-CN" altLang="en-US" dirty="0"/>
              <a:t>。我们选择</a:t>
            </a:r>
            <a:r>
              <a:rPr kumimoji="1" lang="en-US" altLang="zh-CN" dirty="0" err="1"/>
              <a:t>LeetCode</a:t>
            </a:r>
            <a:r>
              <a:rPr kumimoji="1" lang="zh-CN" altLang="en-US" dirty="0"/>
              <a:t>答案代码，这样可以通过运行测例的方式检验模型是否能把所有</a:t>
            </a:r>
            <a:r>
              <a:rPr kumimoji="1" lang="en-US" altLang="zh-CN" dirty="0"/>
              <a:t>bug</a:t>
            </a:r>
            <a:r>
              <a:rPr kumimoji="1" lang="zh-CN" altLang="en-US" dirty="0"/>
              <a:t>修复了。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C31A4FB-AB0B-4200-BC82-17C94E69ADE4}" type="slidenum">
              <a:rPr lang="en-US" altLang="zh-CN" smtClean="0"/>
              <a:pPr>
                <a:defRPr/>
              </a:pPr>
              <a:t>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126829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为了检测大模型是否具有</a:t>
            </a:r>
            <a:r>
              <a:rPr kumimoji="1" lang="en-US" altLang="zh-CN" dirty="0"/>
              <a:t>Debug</a:t>
            </a:r>
            <a:r>
              <a:rPr kumimoji="1" lang="zh-CN" altLang="en-US" dirty="0"/>
              <a:t>能力，</a:t>
            </a:r>
            <a:r>
              <a:rPr kumimoji="1" lang="en-US" altLang="zh-CN" dirty="0" err="1"/>
              <a:t>DebugBench</a:t>
            </a:r>
            <a:r>
              <a:rPr kumimoji="1" lang="zh-CN" altLang="en-US" dirty="0"/>
              <a:t>这篇工作测评了之前提到的三种</a:t>
            </a:r>
            <a:r>
              <a:rPr kumimoji="1" lang="en-US" altLang="zh-CN" dirty="0"/>
              <a:t>bug</a:t>
            </a:r>
            <a:r>
              <a:rPr kumimoji="1" lang="zh-CN" altLang="en-US" dirty="0"/>
              <a:t>在大模型上的表现。</a:t>
            </a:r>
            <a:endParaRPr kumimoji="1" lang="en-US" altLang="zh-CN" dirty="0"/>
          </a:p>
          <a:p>
            <a:r>
              <a:rPr kumimoji="1" lang="en-US" altLang="zh-CN" dirty="0" err="1"/>
              <a:t>DebugBench</a:t>
            </a:r>
            <a:r>
              <a:rPr kumimoji="1" lang="zh-CN" altLang="en-US" dirty="0"/>
              <a:t>通过给大模型输入一段话和一段代码，指示大模型找到</a:t>
            </a:r>
            <a:r>
              <a:rPr kumimoji="1" lang="en-US" altLang="zh-CN" dirty="0"/>
              <a:t>bug</a:t>
            </a:r>
            <a:r>
              <a:rPr kumimoji="1" lang="zh-CN" altLang="en-US" dirty="0"/>
              <a:t>并重写代码，来让大模型修复</a:t>
            </a:r>
            <a:r>
              <a:rPr kumimoji="1" lang="en-US" altLang="zh-CN" dirty="0"/>
              <a:t>bug</a:t>
            </a:r>
            <a:r>
              <a:rPr kumimoji="1" lang="zh-CN" altLang="en-US" dirty="0"/>
              <a:t>。可以看到，不同模型理解这个任务的能力不同。</a:t>
            </a:r>
            <a:endParaRPr kumimoji="1" lang="en-US" altLang="zh-CN" dirty="0"/>
          </a:p>
          <a:p>
            <a:r>
              <a:rPr kumimoji="1" lang="zh-CN" altLang="en-US" dirty="0"/>
              <a:t>这篇论文的结论是：大模型具有很强的</a:t>
            </a:r>
            <a:r>
              <a:rPr kumimoji="1" lang="en-US" altLang="zh-CN" dirty="0"/>
              <a:t>Debug</a:t>
            </a:r>
            <a:r>
              <a:rPr kumimoji="1" lang="zh-CN" altLang="en-US" dirty="0"/>
              <a:t>能力。</a:t>
            </a:r>
            <a:endParaRPr kumimoji="1" lang="en-US" altLang="zh-CN" dirty="0"/>
          </a:p>
          <a:p>
            <a:r>
              <a:rPr kumimoji="1" lang="zh-CN" altLang="en-US" dirty="0"/>
              <a:t>同时，在结果图中可以看到，正如我们之前分析的那样，文法错误是最简单的</a:t>
            </a:r>
            <a:r>
              <a:rPr kumimoji="1" lang="en-US" altLang="zh-CN" dirty="0"/>
              <a:t>bug</a:t>
            </a:r>
            <a:r>
              <a:rPr kumimoji="1" lang="zh-CN" altLang="en-US" dirty="0"/>
              <a:t>，其次是引用错误，最难的是逻辑错误。</a:t>
            </a:r>
            <a:endParaRPr kumimoji="1" lang="en-US" altLang="zh-CN" dirty="0"/>
          </a:p>
          <a:p>
            <a:r>
              <a:rPr kumimoji="1" lang="zh-CN" altLang="en-US" dirty="0"/>
              <a:t>尽管逻辑错误最难，</a:t>
            </a:r>
            <a:r>
              <a:rPr kumimoji="1" lang="en-US" altLang="zh-CN" dirty="0"/>
              <a:t>GPT4</a:t>
            </a:r>
            <a:r>
              <a:rPr kumimoji="1" lang="zh-CN" altLang="en-US" dirty="0"/>
              <a:t>在上面也有超过</a:t>
            </a:r>
            <a:r>
              <a:rPr kumimoji="1" lang="en-US" altLang="zh-CN" dirty="0"/>
              <a:t>60%</a:t>
            </a:r>
            <a:r>
              <a:rPr kumimoji="1" lang="zh-CN" altLang="en-US" dirty="0"/>
              <a:t>的成功率。这说明大模型是</a:t>
            </a:r>
            <a:r>
              <a:rPr kumimoji="1" lang="en-US" altLang="zh-CN" dirty="0"/>
              <a:t>debug</a:t>
            </a:r>
            <a:r>
              <a:rPr kumimoji="1" lang="zh-CN" altLang="en-US" dirty="0"/>
              <a:t>时非常好用的一个工具。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C31A4FB-AB0B-4200-BC82-17C94E69ADE4}" type="slidenum">
              <a:rPr lang="en-US" altLang="zh-CN" smtClean="0"/>
              <a:pPr>
                <a:defRPr/>
              </a:pPr>
              <a:t>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832482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err="1"/>
              <a:t>DebugBench</a:t>
            </a:r>
            <a:r>
              <a:rPr kumimoji="1" lang="zh-CN" altLang="en-US" dirty="0"/>
              <a:t>工作中还有两个有意思的结论。</a:t>
            </a:r>
            <a:endParaRPr kumimoji="1" lang="en-US" altLang="zh-CN" dirty="0"/>
          </a:p>
          <a:p>
            <a:r>
              <a:rPr kumimoji="1" lang="zh-CN" altLang="en-US" dirty="0"/>
              <a:t>对于逻辑错误，大模型的</a:t>
            </a:r>
            <a:r>
              <a:rPr kumimoji="1" lang="en-US" altLang="zh-CN" dirty="0"/>
              <a:t>debug</a:t>
            </a:r>
            <a:r>
              <a:rPr kumimoji="1" lang="zh-CN" altLang="en-US" dirty="0"/>
              <a:t>能力不如文法错误和引用错误。但是给大模型提供一些例子，告诉模型如何回复，有助于提升模型</a:t>
            </a:r>
            <a:r>
              <a:rPr kumimoji="1" lang="en-US" altLang="zh-CN" dirty="0"/>
              <a:t>debug</a:t>
            </a:r>
            <a:r>
              <a:rPr kumimoji="1" lang="zh-CN" altLang="en-US" dirty="0"/>
              <a:t>的能力。如果大家在使用大模型</a:t>
            </a:r>
            <a:r>
              <a:rPr kumimoji="1" lang="en-US" altLang="zh-CN" dirty="0"/>
              <a:t>debug</a:t>
            </a:r>
            <a:r>
              <a:rPr kumimoji="1" lang="zh-CN" altLang="en-US" dirty="0"/>
              <a:t>的过程中发现大模型不能</a:t>
            </a:r>
            <a:r>
              <a:rPr kumimoji="1" lang="en-US" altLang="zh-CN" dirty="0"/>
              <a:t>de</a:t>
            </a:r>
            <a:r>
              <a:rPr kumimoji="1" lang="zh-CN" altLang="en-US" dirty="0"/>
              <a:t>出</a:t>
            </a:r>
            <a:r>
              <a:rPr kumimoji="1" lang="en-US" altLang="zh-CN" dirty="0"/>
              <a:t>bug</a:t>
            </a:r>
            <a:r>
              <a:rPr kumimoji="1" lang="zh-CN" altLang="en-US" dirty="0"/>
              <a:t>，可以人为地编写一些例子来辅助大模型</a:t>
            </a:r>
            <a:r>
              <a:rPr kumimoji="1" lang="en-US" altLang="zh-CN" dirty="0"/>
              <a:t>debug</a:t>
            </a:r>
            <a:r>
              <a:rPr kumimoji="1" lang="zh-CN" altLang="en-US" dirty="0"/>
              <a:t>。</a:t>
            </a:r>
            <a:endParaRPr kumimoji="1" lang="en-US" altLang="zh-CN" dirty="0"/>
          </a:p>
          <a:p>
            <a:r>
              <a:rPr kumimoji="1" lang="zh-CN" altLang="en-US" dirty="0"/>
              <a:t>一些最先进的大模型具有调用工具的功能。它们可以调用编译运行的功能或者调用解释器来执行代码。运行时的提示信息有助于模型发现文法错误和引用错误。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C31A4FB-AB0B-4200-BC82-17C94E69ADE4}" type="slidenum">
              <a:rPr lang="en-US" altLang="zh-CN" smtClean="0"/>
              <a:pPr>
                <a:defRPr/>
              </a:pPr>
              <a:t>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853785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我们来看一个例子。这是一段有</a:t>
            </a:r>
            <a:r>
              <a:rPr kumimoji="1" lang="en-US" altLang="zh-CN" dirty="0"/>
              <a:t>bug</a:t>
            </a:r>
            <a:r>
              <a:rPr kumimoji="1" lang="zh-CN" altLang="en-US" dirty="0"/>
              <a:t>的快速排序代码。</a:t>
            </a:r>
            <a:endParaRPr kumimoji="1" lang="en-US" altLang="zh-CN" dirty="0"/>
          </a:p>
          <a:p>
            <a:r>
              <a:rPr kumimoji="1" lang="en-US" altLang="zh-CN" dirty="0"/>
              <a:t>Bug</a:t>
            </a:r>
            <a:r>
              <a:rPr kumimoji="1" lang="zh-CN" altLang="en-US" dirty="0"/>
              <a:t>是如果有很多个与</a:t>
            </a:r>
            <a:r>
              <a:rPr kumimoji="1" lang="en-US" altLang="zh-CN" dirty="0"/>
              <a:t>pivot</a:t>
            </a:r>
            <a:r>
              <a:rPr kumimoji="1" lang="zh-CN" altLang="en-US" dirty="0"/>
              <a:t>值相等的元素，排序后只会有一个还在序列中，导致结果错误。</a:t>
            </a:r>
            <a:endParaRPr kumimoji="1" lang="en-US" altLang="zh-CN" dirty="0"/>
          </a:p>
          <a:p>
            <a:r>
              <a:rPr kumimoji="1" lang="zh-CN" altLang="en-US" dirty="0"/>
              <a:t>代码的文法和引用都没有错误，但是实现逻辑有误。这是逻辑错误。</a:t>
            </a:r>
            <a:endParaRPr kumimoji="1" lang="en-US" altLang="zh-CN" dirty="0"/>
          </a:p>
          <a:p>
            <a:r>
              <a:rPr kumimoji="1" lang="zh-CN" altLang="en-US" dirty="0"/>
              <a:t>直接拿这段代码去问</a:t>
            </a:r>
            <a:r>
              <a:rPr kumimoji="1" lang="en-US" altLang="zh-CN" dirty="0"/>
              <a:t>GPT4</a:t>
            </a:r>
            <a:r>
              <a:rPr kumimoji="1" lang="zh-CN" altLang="en-US" dirty="0"/>
              <a:t>，写好提示词后让大模型推理，大模型可以指明这个</a:t>
            </a:r>
            <a:r>
              <a:rPr kumimoji="1" lang="en-US" altLang="zh-CN" dirty="0"/>
              <a:t>bug</a:t>
            </a:r>
            <a:r>
              <a:rPr kumimoji="1" lang="zh-CN" altLang="en-US" dirty="0"/>
              <a:t>的原因和结果并给出改正的代码。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C31A4FB-AB0B-4200-BC82-17C94E69ADE4}" type="slidenum">
              <a:rPr lang="en-US" altLang="zh-CN" smtClean="0"/>
              <a:pPr>
                <a:defRPr/>
              </a:pPr>
              <a:t>10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735490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不仅是文档生成的规范，同时也是日常开发过程中人工写作的规范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C31A4FB-AB0B-4200-BC82-17C94E69ADE4}" type="slidenum">
              <a:rPr lang="en-US" altLang="zh-CN" smtClean="0"/>
              <a:pPr>
                <a:defRPr/>
              </a:pPr>
              <a:t>12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410270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代码架构分析的本质是</a:t>
            </a:r>
            <a:r>
              <a:rPr kumimoji="1" lang="en-US" altLang="zh-CN" dirty="0"/>
              <a:t>prompt engineering</a:t>
            </a:r>
            <a:r>
              <a:rPr kumimoji="1" lang="zh-CN" altLang="en-US" dirty="0"/>
              <a:t>。</a:t>
            </a:r>
            <a:r>
              <a:rPr kumimoji="1" lang="en-US" altLang="zh-CN" dirty="0"/>
              <a:t>Otherwise</a:t>
            </a:r>
            <a:r>
              <a:rPr kumimoji="1" lang="zh-CN" altLang="en-US" dirty="0"/>
              <a:t>，直接把整个仓库当作输入就可以了。</a:t>
            </a:r>
            <a:br>
              <a:rPr kumimoji="1" lang="en-US" altLang="zh-CN" dirty="0"/>
            </a:br>
            <a:r>
              <a:rPr kumimoji="1" lang="zh-CN" altLang="en-US" dirty="0"/>
              <a:t>这块如果在之前的</a:t>
            </a:r>
            <a:r>
              <a:rPr kumimoji="1" lang="en-US" altLang="zh-CN" dirty="0"/>
              <a:t>slides</a:t>
            </a:r>
            <a:r>
              <a:rPr kumimoji="1" lang="zh-CN" altLang="en-US" dirty="0"/>
              <a:t>中讲过，就简要过一下。主要目的是分析目标函数的功能，为</a:t>
            </a:r>
            <a:r>
              <a:rPr kumimoji="1" lang="en-US" altLang="zh-CN" dirty="0"/>
              <a:t>LLM</a:t>
            </a:r>
            <a:r>
              <a:rPr kumimoji="1" lang="zh-CN" altLang="en-US" dirty="0"/>
              <a:t>提供更丰富的</a:t>
            </a:r>
            <a:r>
              <a:rPr kumimoji="1" lang="en-US" altLang="zh-CN" dirty="0"/>
              <a:t>prompt</a:t>
            </a:r>
            <a:r>
              <a:rPr kumimoji="1" lang="zh-CN" altLang="en-US" dirty="0"/>
              <a:t>信息。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C31A4FB-AB0B-4200-BC82-17C94E69ADE4}" type="slidenum">
              <a:rPr lang="en-US" altLang="zh-CN" smtClean="0"/>
              <a:pPr>
                <a:defRPr/>
              </a:pPr>
              <a:t>14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326350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375CB7-C50A-49C3-BF10-448E10BBECBB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7DFA39-F49E-4E32-9F7F-DC3B6C5436DB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1A70E48-0FCB-4A72-B125-9E5A77787C51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7886700" cy="1325563"/>
          </a:xfrm>
        </p:spPr>
        <p:txBody>
          <a:bodyPr/>
          <a:lstStyle>
            <a:lvl1pPr>
              <a:defRPr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28650" y="1628800"/>
            <a:ext cx="8047806" cy="4749029"/>
          </a:xfrm>
        </p:spPr>
        <p:txBody>
          <a:bodyPr/>
          <a:lstStyle>
            <a:lvl1pPr marL="228600" indent="-228600">
              <a:buSzPct val="75000"/>
              <a:buFont typeface="Wingdings" panose="05000000000000000000" pitchFamily="2" charset="2"/>
              <a:buChar char="n"/>
              <a:defRPr b="1" baseline="0">
                <a:solidFill>
                  <a:srgbClr val="003366"/>
                </a:solidFill>
                <a:latin typeface="Consolas" panose="020B0609020204030204" pitchFamily="49" charset="0"/>
                <a:ea typeface="华文楷体" panose="02010600040101010101" pitchFamily="2" charset="-122"/>
              </a:defRPr>
            </a:lvl1pPr>
            <a:lvl2pPr>
              <a:defRPr baseline="0">
                <a:latin typeface="Consolas" panose="020B0609020204030204" pitchFamily="49" charset="0"/>
                <a:ea typeface="华文楷体" panose="02010600040101010101" pitchFamily="2" charset="-122"/>
              </a:defRPr>
            </a:lvl2pPr>
            <a:lvl3pPr>
              <a:defRPr baseline="0">
                <a:latin typeface="Consolas" panose="020B0609020204030204" pitchFamily="49" charset="0"/>
                <a:ea typeface="华文楷体" panose="02010600040101010101" pitchFamily="2" charset="-122"/>
              </a:defRPr>
            </a:lvl3pPr>
            <a:lvl4pPr>
              <a:defRPr baseline="0">
                <a:latin typeface="Consolas" panose="020B0609020204030204" pitchFamily="49" charset="0"/>
                <a:ea typeface="华文楷体" panose="02010600040101010101" pitchFamily="2" charset="-122"/>
              </a:defRPr>
            </a:lvl4pPr>
            <a:lvl5pPr>
              <a:defRPr baseline="0">
                <a:latin typeface="Consolas" panose="020B0609020204030204" pitchFamily="49" charset="0"/>
                <a:ea typeface="华文楷体" panose="02010600040101010101" pitchFamily="2" charset="-122"/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48264" y="6377830"/>
            <a:ext cx="20574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FD7BE51-03DD-4CCA-8227-D775462981B4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6A36992-6990-409A-985D-C59BD1CB152B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8EEA948-DC3E-4FC8-BEDF-6D0D5F7E4CBF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9D87F4C-F228-4387-9ECA-2FC048F220FE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CAB157-5D5D-45D8-AA5F-3FBCA9A54B3E}" type="slidenum">
              <a:rPr lang="en-US" altLang="zh-CN"/>
              <a:t>‹#›</a:t>
            </a:fld>
            <a:endParaRPr lang="en-US" altLang="zh-CN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7886700" cy="1325563"/>
          </a:xfrm>
        </p:spPr>
        <p:txBody>
          <a:bodyPr/>
          <a:lstStyle>
            <a:lvl1pPr>
              <a:defRPr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34C3BD7-260C-4BC9-9C17-940D7F59C4D1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ACE6C39-29C4-400B-8A62-388FF04E56DD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/>
              <a:t>单击图标添加图片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5A6EBAE-B12E-4D6F-8E93-26479E22C411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E20A63EA-D302-4CF6-848F-ACE1D644E656}" type="slidenum">
              <a:rPr lang="en-US" altLang="zh-CN"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4400" b="1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228600" indent="-228600" algn="l" rtl="0" fontAlgn="base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Consolas" panose="020B0609020204030204" pitchFamily="49" charset="0"/>
          <a:ea typeface="华文楷体" panose="02010600040101010101" pitchFamily="2" charset="-122"/>
          <a:cs typeface="+mn-cs"/>
        </a:defRPr>
      </a:lvl1pPr>
      <a:lvl2pPr marL="685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onsolas" panose="020B0609020204030204" pitchFamily="49" charset="0"/>
          <a:ea typeface="华文楷体" panose="02010600040101010101" pitchFamily="2" charset="-122"/>
          <a:cs typeface="+mn-cs"/>
        </a:defRPr>
      </a:lvl2pPr>
      <a:lvl3pPr marL="1143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onsolas" panose="020B0609020204030204" pitchFamily="49" charset="0"/>
          <a:ea typeface="华文楷体" panose="02010600040101010101" pitchFamily="2" charset="-122"/>
          <a:cs typeface="+mn-cs"/>
        </a:defRPr>
      </a:lvl3pPr>
      <a:lvl4pPr marL="1600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Consolas" panose="020B0609020204030204" pitchFamily="49" charset="0"/>
          <a:ea typeface="华文楷体" panose="02010600040101010101" pitchFamily="2" charset="-122"/>
          <a:cs typeface="+mn-cs"/>
        </a:defRPr>
      </a:lvl4pPr>
      <a:lvl5pPr marL="20574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Consolas" panose="020B0609020204030204" pitchFamily="49" charset="0"/>
          <a:ea typeface="华文楷体" panose="02010600040101010101" pitchFamily="2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nlp.csai.tsinghua.edu.cn/" TargetMode="External"/><Relationship Id="rId2" Type="http://schemas.openxmlformats.org/officeDocument/2006/relationships/hyperlink" Target="mailto:liuzy@tsinghua.edu.cn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github.com/OpenBMB/XAgent/tree/main/Markdown_Doc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sv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5.png"/><Relationship Id="rId7" Type="http://schemas.openxmlformats.org/officeDocument/2006/relationships/chart" Target="../charts/chart1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chart" Target="../charts/chart2.xml"/><Relationship Id="rId5" Type="http://schemas.openxmlformats.org/officeDocument/2006/relationships/image" Target="../media/image27.png"/><Relationship Id="rId10" Type="http://schemas.openxmlformats.org/officeDocument/2006/relationships/image" Target="../media/image31.png"/><Relationship Id="rId4" Type="http://schemas.openxmlformats.org/officeDocument/2006/relationships/image" Target="../media/image26.png"/><Relationship Id="rId9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hyperlink" Target="https://github.com/OpenBMB/ChatDev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56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73088" y="1340768"/>
            <a:ext cx="8062912" cy="2952328"/>
          </a:xfrm>
        </p:spPr>
        <p:txBody>
          <a:bodyPr rtlCol="0" anchor="ctr">
            <a:normAutofit/>
          </a:bodyPr>
          <a:lstStyle/>
          <a:p>
            <a:pPr fontAlgn="auto">
              <a:lnSpc>
                <a:spcPct val="150000"/>
              </a:lnSpc>
              <a:spcAft>
                <a:spcPts val="0"/>
              </a:spcAft>
              <a:defRPr/>
            </a:pPr>
            <a:r>
              <a:rPr lang="en-US" altLang="zh-CN" dirty="0">
                <a:solidFill>
                  <a:srgbClr val="0066CC"/>
                </a:solidFill>
                <a:sym typeface="+mn-ea"/>
              </a:rPr>
              <a:t>AI</a:t>
            </a:r>
            <a:r>
              <a:rPr lang="zh-CN" altLang="en-US" dirty="0">
                <a:solidFill>
                  <a:srgbClr val="0066CC"/>
                </a:solidFill>
                <a:sym typeface="+mn-ea"/>
              </a:rPr>
              <a:t>在编程领域的应用</a:t>
            </a:r>
            <a:endParaRPr lang="zh-CN" altLang="en-US" b="1" dirty="0">
              <a:solidFill>
                <a:srgbClr val="0066C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E84ECE8-5491-946C-82B6-41C0BFB1F7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4509120"/>
            <a:ext cx="9144000" cy="2348880"/>
          </a:xfrm>
        </p:spPr>
        <p:txBody>
          <a:bodyPr/>
          <a:lstStyle/>
          <a:p>
            <a:r>
              <a:rPr lang="zh-CN" altLang="en-US" sz="3600" b="1" dirty="0"/>
              <a:t>刘知远 </a:t>
            </a:r>
            <a:endParaRPr lang="en-US" altLang="zh-CN" sz="2800" b="1" dirty="0"/>
          </a:p>
          <a:p>
            <a:r>
              <a:rPr lang="en-US" altLang="zh-CN" sz="2800" b="1" dirty="0">
                <a:hlinkClick r:id="rId2"/>
              </a:rPr>
              <a:t>liuzy@tsinghua.edu.cn</a:t>
            </a:r>
            <a:endParaRPr lang="en-US" altLang="zh-CN" sz="2800" b="1" dirty="0"/>
          </a:p>
          <a:p>
            <a:r>
              <a:rPr lang="en-US" altLang="zh-CN" sz="2800" b="1" dirty="0">
                <a:hlinkClick r:id="rId3"/>
              </a:rPr>
              <a:t>https://nlp.csai.tsinghua.edu.cn/</a:t>
            </a:r>
            <a:endParaRPr lang="en-US" altLang="zh-CN" sz="2800" b="1" dirty="0"/>
          </a:p>
          <a:p>
            <a:r>
              <a:rPr lang="zh-CN" altLang="en-US" b="1" dirty="0"/>
              <a:t>课程团队：刘知远 任炬 黄民烈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424936" cy="1325563"/>
          </a:xfrm>
        </p:spPr>
        <p:txBody>
          <a:bodyPr/>
          <a:lstStyle/>
          <a:p>
            <a:r>
              <a:rPr kumimoji="1" lang="en-US" altLang="zh-CN" dirty="0"/>
              <a:t>AI</a:t>
            </a:r>
            <a:r>
              <a:rPr kumimoji="1" lang="zh-CN" altLang="en-US" dirty="0"/>
              <a:t> </a:t>
            </a:r>
            <a:r>
              <a:rPr kumimoji="1" lang="en-US" altLang="zh-CN" dirty="0"/>
              <a:t>Debug</a:t>
            </a:r>
            <a:r>
              <a:rPr kumimoji="1" lang="zh-CN" altLang="en-US" dirty="0"/>
              <a:t>：示例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55576" y="1196752"/>
            <a:ext cx="3672408" cy="1325563"/>
          </a:xfrm>
        </p:spPr>
        <p:txBody>
          <a:bodyPr/>
          <a:lstStyle/>
          <a:p>
            <a:r>
              <a:rPr kumimoji="1" lang="en-US" altLang="zh-CN" dirty="0"/>
              <a:t>Bug</a:t>
            </a:r>
            <a:r>
              <a:rPr kumimoji="1" lang="zh-CN" altLang="en-US" dirty="0"/>
              <a:t>是什么？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如果有多个等于</a:t>
            </a:r>
            <a:r>
              <a:rPr kumimoji="1" lang="en-US" altLang="zh-CN" dirty="0"/>
              <a:t>pivot</a:t>
            </a:r>
            <a:r>
              <a:rPr kumimoji="1" lang="zh-CN" altLang="en-US" dirty="0"/>
              <a:t>的元素，排序后只剩下一个</a:t>
            </a:r>
            <a:endParaRPr kumimoji="1"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CED7E8E-51EB-0CAB-4163-86573EC442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6130" y="804220"/>
            <a:ext cx="4545505" cy="144016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26304EB-FA36-EDEE-A61C-5057DA16A8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94" y="3408468"/>
            <a:ext cx="4351788" cy="18002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9AC0DF16-A545-C276-FC8F-5197DC9289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1980" y="2328348"/>
            <a:ext cx="4650125" cy="4543089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DFB3E7C0-0ABD-16F3-CB15-F11B63194D9B}"/>
              </a:ext>
            </a:extLst>
          </p:cNvPr>
          <p:cNvSpPr txBox="1"/>
          <p:nvPr/>
        </p:nvSpPr>
        <p:spPr>
          <a:xfrm>
            <a:off x="-40258" y="6572091"/>
            <a:ext cx="554836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100" dirty="0"/>
              <a:t>Tian</a:t>
            </a:r>
            <a:r>
              <a:rPr kumimoji="1" lang="zh-CN" altLang="en-US" sz="1100" dirty="0"/>
              <a:t> </a:t>
            </a:r>
            <a:r>
              <a:rPr kumimoji="1" lang="en-US" altLang="zh-CN" sz="1100" dirty="0"/>
              <a:t>et</a:t>
            </a:r>
            <a:r>
              <a:rPr kumimoji="1" lang="zh-CN" altLang="en-US" sz="1100" dirty="0"/>
              <a:t> </a:t>
            </a:r>
            <a:r>
              <a:rPr kumimoji="1" lang="en-US" altLang="zh-CN" sz="1100" dirty="0"/>
              <a:t>al.</a:t>
            </a:r>
            <a:r>
              <a:rPr kumimoji="1" lang="zh-CN" altLang="en-US" sz="1100" dirty="0"/>
              <a:t> </a:t>
            </a:r>
            <a:r>
              <a:rPr kumimoji="1" lang="de-DE" altLang="zh-CN" sz="1100" dirty="0" err="1"/>
              <a:t>Evaluating</a:t>
            </a:r>
            <a:r>
              <a:rPr kumimoji="1" lang="de-DE" altLang="zh-CN" sz="1100" dirty="0"/>
              <a:t> Debugging </a:t>
            </a:r>
            <a:r>
              <a:rPr kumimoji="1" lang="de-DE" altLang="zh-CN" sz="1100" dirty="0" err="1"/>
              <a:t>Capability</a:t>
            </a:r>
            <a:r>
              <a:rPr kumimoji="1" lang="de-DE" altLang="zh-CN" sz="1100" dirty="0"/>
              <a:t> </a:t>
            </a:r>
            <a:r>
              <a:rPr kumimoji="1" lang="de-DE" altLang="zh-CN" sz="1100" dirty="0" err="1"/>
              <a:t>of</a:t>
            </a:r>
            <a:r>
              <a:rPr kumimoji="1" lang="de-DE" altLang="zh-CN" sz="1100" dirty="0"/>
              <a:t> Large Language Models</a:t>
            </a:r>
            <a:r>
              <a:rPr kumimoji="1" lang="en-US" altLang="zh-CN" sz="1100" dirty="0"/>
              <a:t>.</a:t>
            </a:r>
            <a:r>
              <a:rPr kumimoji="1" lang="zh-CN" altLang="en-US" sz="1100" dirty="0"/>
              <a:t> </a:t>
            </a:r>
            <a:r>
              <a:rPr kumimoji="1" lang="en-US" altLang="zh-CN" sz="1100" dirty="0"/>
              <a:t>2024.</a:t>
            </a:r>
            <a:endParaRPr kumimoji="1" lang="zh-CN" altLang="en-US" sz="1100" dirty="0"/>
          </a:p>
        </p:txBody>
      </p:sp>
    </p:spTree>
    <p:extLst>
      <p:ext uri="{BB962C8B-B14F-4D97-AF65-F5344CB8AC3E}">
        <p14:creationId xmlns:p14="http://schemas.microsoft.com/office/powerpoint/2010/main" val="20807753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429C53-FA9F-71C0-0DB9-DBD380963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文档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FE52828-9B0C-50CF-F10A-32AC60F4EA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sz="2800" b="1" dirty="0">
                <a:latin typeface="STKaiti" charset="-122"/>
                <a:ea typeface="STKaiti" charset="-122"/>
                <a:cs typeface="STKaiti" charset="-122"/>
              </a:rPr>
              <a:t>Q</a:t>
            </a:r>
            <a:r>
              <a:rPr kumimoji="1" lang="zh-CN" altLang="en-US" sz="2800" b="1" dirty="0">
                <a:latin typeface="STKaiti" charset="-122"/>
                <a:ea typeface="STKaiti" charset="-122"/>
                <a:cs typeface="STKaiti" charset="-122"/>
              </a:rPr>
              <a:t>：程序员最讨厌的两件事情是什么？</a:t>
            </a:r>
            <a:endParaRPr kumimoji="1" lang="en-US" altLang="zh-CN" sz="2800" b="1" dirty="0">
              <a:latin typeface="STKaiti" charset="-122"/>
              <a:ea typeface="STKaiti" charset="-122"/>
              <a:cs typeface="STKaiti" charset="-122"/>
            </a:endParaRPr>
          </a:p>
          <a:p>
            <a:r>
              <a:rPr kumimoji="1" lang="en-US" altLang="zh-CN" sz="2800" b="1" dirty="0">
                <a:latin typeface="STKaiti" charset="-122"/>
                <a:ea typeface="STKaiti" charset="-122"/>
                <a:cs typeface="STKaiti" charset="-122"/>
              </a:rPr>
              <a:t>A</a:t>
            </a:r>
            <a:r>
              <a:rPr kumimoji="1" lang="zh-CN" altLang="en-US" sz="2800" b="1" dirty="0">
                <a:latin typeface="STKaiti" charset="-122"/>
                <a:ea typeface="STKaiti" charset="-122"/>
                <a:cs typeface="STKaiti" charset="-122"/>
              </a:rPr>
              <a:t>：</a:t>
            </a:r>
            <a:r>
              <a:rPr kumimoji="1" lang="en-US" altLang="zh-CN" sz="2800" b="1" dirty="0">
                <a:latin typeface="STKaiti" charset="-122"/>
                <a:ea typeface="STKaiti" charset="-122"/>
                <a:cs typeface="STKaiti" charset="-122"/>
              </a:rPr>
              <a:t>1</a:t>
            </a:r>
            <a:r>
              <a:rPr kumimoji="1" lang="zh-CN" altLang="en-US" sz="2800" b="1" dirty="0">
                <a:latin typeface="STKaiti" charset="-122"/>
                <a:ea typeface="STKaiti" charset="-122"/>
                <a:cs typeface="STKaiti" charset="-122"/>
              </a:rPr>
              <a:t>）为自己的代码写文档；</a:t>
            </a:r>
            <a:endParaRPr kumimoji="1" lang="en-US" altLang="zh-CN" sz="2800" b="1" dirty="0">
              <a:latin typeface="STKaiti" charset="-122"/>
              <a:ea typeface="STKaiti" charset="-122"/>
              <a:cs typeface="STKaiti" charset="-122"/>
            </a:endParaRPr>
          </a:p>
          <a:p>
            <a:r>
              <a:rPr kumimoji="1" lang="zh-CN" altLang="en-US" sz="2800" b="1" dirty="0">
                <a:latin typeface="STKaiti" charset="-122"/>
                <a:ea typeface="STKaiti" charset="-122"/>
                <a:cs typeface="STKaiti" charset="-122"/>
              </a:rPr>
              <a:t>       </a:t>
            </a:r>
            <a:r>
              <a:rPr kumimoji="1" lang="en-US" altLang="zh-CN" sz="2800" b="1" dirty="0">
                <a:latin typeface="STKaiti" charset="-122"/>
                <a:ea typeface="STKaiti" charset="-122"/>
                <a:cs typeface="STKaiti" charset="-122"/>
              </a:rPr>
              <a:t>2</a:t>
            </a:r>
            <a:r>
              <a:rPr kumimoji="1" lang="zh-CN" altLang="en-US" sz="2800" b="1" dirty="0">
                <a:latin typeface="STKaiti" charset="-122"/>
                <a:ea typeface="STKaiti" charset="-122"/>
                <a:cs typeface="STKaiti" charset="-122"/>
              </a:rPr>
              <a:t>）阅读别人没有文档的代码。</a:t>
            </a:r>
            <a:endParaRPr kumimoji="1" lang="en-US" altLang="zh-CN" sz="2800" b="1" dirty="0">
              <a:latin typeface="STKaiti" charset="-122"/>
              <a:ea typeface="STKaiti" charset="-122"/>
              <a:cs typeface="STKaiti" charset="-122"/>
            </a:endParaRPr>
          </a:p>
          <a:p>
            <a:endParaRPr kumimoji="1" lang="en-US" altLang="zh-CN" dirty="0">
              <a:latin typeface="STKaiti" charset="-122"/>
              <a:ea typeface="STKaiti" charset="-122"/>
              <a:cs typeface="STKaiti" charset="-122"/>
            </a:endParaRPr>
          </a:p>
          <a:p>
            <a:r>
              <a:rPr kumimoji="1" lang="zh-CN" altLang="en-US" dirty="0">
                <a:latin typeface="STKaiti" charset="-122"/>
                <a:ea typeface="STKaiti" charset="-122"/>
                <a:cs typeface="STKaiti" charset="-122"/>
              </a:rPr>
              <a:t>写文档的意义：</a:t>
            </a:r>
            <a:endParaRPr kumimoji="1" lang="en-US" altLang="zh-CN" dirty="0">
              <a:latin typeface="STKaiti" charset="-122"/>
              <a:ea typeface="STKaiti" charset="-122"/>
              <a:cs typeface="STKaiti" charset="-122"/>
            </a:endParaRPr>
          </a:p>
          <a:p>
            <a:pPr lvl="1"/>
            <a:r>
              <a:rPr kumimoji="1" lang="zh-CN" altLang="en-US" b="1" dirty="0">
                <a:latin typeface="STKaiti" charset="-122"/>
                <a:ea typeface="STKaiti" charset="-122"/>
                <a:cs typeface="STKaiti" charset="-122"/>
              </a:rPr>
              <a:t>项目可维护性</a:t>
            </a:r>
            <a:endParaRPr kumimoji="1" lang="en-US" altLang="zh-CN" b="1" dirty="0">
              <a:latin typeface="STKaiti" charset="-122"/>
              <a:ea typeface="STKaiti" charset="-122"/>
              <a:cs typeface="STKaiti" charset="-122"/>
            </a:endParaRPr>
          </a:p>
          <a:p>
            <a:pPr lvl="1"/>
            <a:r>
              <a:rPr kumimoji="1" lang="zh-CN" altLang="en-US" b="1" dirty="0">
                <a:latin typeface="STKaiti" charset="-122"/>
                <a:ea typeface="STKaiti" charset="-122"/>
                <a:cs typeface="STKaiti" charset="-122"/>
              </a:rPr>
              <a:t>多人协作</a:t>
            </a:r>
            <a:endParaRPr kumimoji="1" lang="en-US" altLang="zh-CN" b="1" dirty="0">
              <a:latin typeface="STKaiti" charset="-122"/>
              <a:ea typeface="STKaiti" charset="-122"/>
              <a:cs typeface="STKaiti" charset="-122"/>
            </a:endParaRPr>
          </a:p>
          <a:p>
            <a:pPr lvl="1"/>
            <a:r>
              <a:rPr kumimoji="1" lang="zh-CN" altLang="en-US" b="1" dirty="0">
                <a:latin typeface="STKaiti" charset="-122"/>
                <a:ea typeface="STKaiti" charset="-122"/>
                <a:cs typeface="STKaiti" charset="-122"/>
              </a:rPr>
              <a:t>问题追踪</a:t>
            </a:r>
            <a:endParaRPr kumimoji="1" lang="en-US" altLang="zh-CN" b="1" dirty="0">
              <a:latin typeface="STKaiti" charset="-122"/>
              <a:ea typeface="STKaiti" charset="-122"/>
              <a:cs typeface="STKaiti" charset="-122"/>
            </a:endParaRPr>
          </a:p>
          <a:p>
            <a:pPr lvl="1"/>
            <a:r>
              <a:rPr kumimoji="1" lang="zh-CN" altLang="en-US" b="1" dirty="0">
                <a:latin typeface="STKaiti" charset="-122"/>
                <a:ea typeface="STKaiti" charset="-122"/>
                <a:cs typeface="STKaiti" charset="-122"/>
              </a:rPr>
              <a:t>代码重用</a:t>
            </a:r>
          </a:p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0B162AA-AF5F-806E-E9BF-187F858220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FD7BE51-03DD-4CCA-8227-D775462981B4}" type="slidenum">
              <a:rPr lang="en-US" altLang="zh-CN" smtClean="0"/>
              <a:t>11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538249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文档写作规范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39625" y="1469186"/>
            <a:ext cx="7337339" cy="4462283"/>
          </a:xfrm>
        </p:spPr>
        <p:txBody>
          <a:bodyPr/>
          <a:lstStyle/>
          <a:p>
            <a:r>
              <a:rPr kumimoji="1" lang="zh-CN" altLang="en-US" dirty="0">
                <a:solidFill>
                  <a:srgbClr val="FF0000"/>
                </a:solidFill>
                <a:latin typeface="Consolas" panose="020B0609020204030204" pitchFamily="49" charset="0"/>
                <a:ea typeface="华文楷体" panose="02010600040101010101" pitchFamily="2" charset="-122"/>
              </a:rPr>
              <a:t>清晰性</a:t>
            </a:r>
            <a:r>
              <a:rPr kumimoji="1" lang="zh-CN" altLang="en-US" dirty="0">
                <a:latin typeface="Consolas" panose="020B0609020204030204" pitchFamily="49" charset="0"/>
                <a:ea typeface="华文楷体" panose="02010600040101010101" pitchFamily="2" charset="-122"/>
              </a:rPr>
              <a:t>：清晰明了，无歧义，易于理解。使用简单直接的语言，避免过度技术化的词汇；</a:t>
            </a:r>
            <a:endParaRPr kumimoji="1" lang="en-US" altLang="zh-CN" dirty="0">
              <a:latin typeface="Consolas" panose="020B0609020204030204" pitchFamily="49" charset="0"/>
              <a:ea typeface="华文楷体" panose="02010600040101010101" pitchFamily="2" charset="-122"/>
            </a:endParaRPr>
          </a:p>
          <a:p>
            <a:pPr>
              <a:buSzPct val="75000"/>
              <a:buFont typeface="Wingdings" panose="05000000000000000000" pitchFamily="2" charset="2"/>
              <a:buChar char="n"/>
            </a:pPr>
            <a:r>
              <a:rPr kumimoji="1" lang="zh-CN" altLang="en-US" dirty="0">
                <a:solidFill>
                  <a:srgbClr val="FF0000"/>
                </a:solidFill>
                <a:latin typeface="Consolas" panose="020B0609020204030204" pitchFamily="49" charset="0"/>
                <a:ea typeface="华文楷体" panose="02010600040101010101" pitchFamily="2" charset="-122"/>
              </a:rPr>
              <a:t>完整性</a:t>
            </a:r>
            <a:r>
              <a:rPr kumimoji="1" lang="zh-CN" altLang="en-US" dirty="0">
                <a:latin typeface="Consolas" panose="020B0609020204030204" pitchFamily="49" charset="0"/>
                <a:ea typeface="华文楷体" panose="02010600040101010101" pitchFamily="2" charset="-122"/>
              </a:rPr>
              <a:t>：文档应该覆盖软件系统的各个方面，包括需求、设计、实现、测试和部署等。</a:t>
            </a:r>
            <a:endParaRPr kumimoji="1" lang="en-US" altLang="zh-CN" dirty="0">
              <a:latin typeface="Consolas" panose="020B0609020204030204" pitchFamily="49" charset="0"/>
              <a:ea typeface="华文楷体" panose="02010600040101010101" pitchFamily="2" charset="-122"/>
            </a:endParaRPr>
          </a:p>
          <a:p>
            <a:pPr>
              <a:buSzPct val="75000"/>
              <a:buFont typeface="Wingdings" panose="05000000000000000000" pitchFamily="2" charset="2"/>
              <a:buChar char="n"/>
            </a:pPr>
            <a:r>
              <a:rPr kumimoji="1" lang="zh-CN" altLang="en-US" dirty="0">
                <a:solidFill>
                  <a:srgbClr val="FF0000"/>
                </a:solidFill>
                <a:latin typeface="Consolas" panose="020B0609020204030204" pitchFamily="49" charset="0"/>
                <a:ea typeface="华文楷体" panose="02010600040101010101" pitchFamily="2" charset="-122"/>
              </a:rPr>
              <a:t>一致性</a:t>
            </a:r>
            <a:r>
              <a:rPr kumimoji="1" lang="zh-CN" altLang="en-US" dirty="0">
                <a:latin typeface="Consolas" panose="020B0609020204030204" pitchFamily="49" charset="0"/>
                <a:ea typeface="华文楷体" panose="02010600040101010101" pitchFamily="2" charset="-122"/>
              </a:rPr>
              <a:t>：文档的格式、结构和术语应该保持一致，以便用户可以预测和找到所需的信息。</a:t>
            </a:r>
            <a:endParaRPr kumimoji="1" lang="en-US" altLang="zh-CN" dirty="0">
              <a:latin typeface="Consolas" panose="020B0609020204030204" pitchFamily="49" charset="0"/>
              <a:ea typeface="华文楷体" panose="02010600040101010101" pitchFamily="2" charset="-122"/>
            </a:endParaRPr>
          </a:p>
          <a:p>
            <a:pPr>
              <a:buSzPct val="75000"/>
              <a:buFont typeface="Wingdings" panose="05000000000000000000" pitchFamily="2" charset="2"/>
              <a:buChar char="n"/>
            </a:pPr>
            <a:r>
              <a:rPr kumimoji="1" lang="zh-CN" altLang="en-US" dirty="0">
                <a:solidFill>
                  <a:srgbClr val="FF0000"/>
                </a:solidFill>
                <a:latin typeface="Consolas" panose="020B0609020204030204" pitchFamily="49" charset="0"/>
                <a:ea typeface="华文楷体" panose="02010600040101010101" pitchFamily="2" charset="-122"/>
              </a:rPr>
              <a:t>可维护性</a:t>
            </a:r>
            <a:r>
              <a:rPr kumimoji="1" lang="zh-CN" altLang="en-US" dirty="0">
                <a:latin typeface="Consolas" panose="020B0609020204030204" pitchFamily="49" charset="0"/>
                <a:ea typeface="华文楷体" panose="02010600040101010101" pitchFamily="2" charset="-122"/>
              </a:rPr>
              <a:t>：好的文档应该易于维护和更新，以确保其反映最新的软件状态。</a:t>
            </a:r>
            <a:endParaRPr kumimoji="1" lang="en-US" altLang="zh-CN" dirty="0">
              <a:latin typeface="Consolas" panose="020B0609020204030204" pitchFamily="49" charset="0"/>
              <a:ea typeface="华文楷体" panose="02010600040101010101" pitchFamily="2" charset="-122"/>
            </a:endParaRPr>
          </a:p>
          <a:p>
            <a:pPr>
              <a:buSzPct val="75000"/>
              <a:buFont typeface="Wingdings" panose="05000000000000000000" pitchFamily="2" charset="2"/>
              <a:buChar char="n"/>
            </a:pPr>
            <a:r>
              <a:rPr kumimoji="1" lang="en-US" altLang="zh-CN" dirty="0">
                <a:latin typeface="Consolas" panose="020B0609020204030204" pitchFamily="49" charset="0"/>
                <a:ea typeface="华文楷体" panose="02010600040101010101" pitchFamily="2" charset="-122"/>
              </a:rPr>
              <a:t>……</a:t>
            </a:r>
            <a:endParaRPr kumimoji="1" lang="zh-CN" altLang="en-US" dirty="0">
              <a:latin typeface="Consolas" panose="020B0609020204030204" pitchFamily="49" charset="0"/>
              <a:ea typeface="华文楷体" panose="02010600040101010101" pitchFamily="2" charset="-122"/>
            </a:endParaRPr>
          </a:p>
          <a:p>
            <a:pPr>
              <a:buSzPct val="75000"/>
              <a:buFont typeface="Wingdings" panose="05000000000000000000" pitchFamily="2" charset="2"/>
              <a:buChar char="n"/>
            </a:pPr>
            <a:endParaRPr kumimoji="1" lang="en-US" altLang="zh-CN" dirty="0">
              <a:latin typeface="Consolas" panose="020B0609020204030204" pitchFamily="49" charset="0"/>
              <a:ea typeface="华文楷体" panose="02010600040101010101" pitchFamily="2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FD7BE51-03DD-4CCA-8227-D775462981B4}" type="slidenum">
              <a:rPr lang="en-US" altLang="zh-CN" smtClean="0"/>
              <a:pPr>
                <a:defRPr/>
              </a:pPr>
              <a:t>12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64951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kumimoji="1"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文档生成：</a:t>
            </a:r>
            <a:r>
              <a:rPr kumimoji="1" lang="en-US" altLang="zh-CN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RepoAgent</a:t>
            </a:r>
            <a:r>
              <a:rPr kumimoji="1"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39625" y="1469186"/>
            <a:ext cx="7337339" cy="4462283"/>
          </a:xfrm>
        </p:spPr>
        <p:txBody>
          <a:bodyPr/>
          <a:lstStyle/>
          <a:p>
            <a:r>
              <a:rPr kumimoji="1" lang="zh-CN" altLang="en-US" dirty="0">
                <a:latin typeface="Consolas" panose="020B0609020204030204" pitchFamily="49" charset="0"/>
                <a:ea typeface="华文楷体" panose="02010600040101010101" pitchFamily="2" charset="-122"/>
              </a:rPr>
              <a:t>代码架构分析</a:t>
            </a:r>
            <a:endParaRPr kumimoji="1" lang="en-US" altLang="zh-CN" dirty="0">
              <a:latin typeface="Consolas" panose="020B0609020204030204" pitchFamily="49" charset="0"/>
              <a:ea typeface="华文楷体" panose="02010600040101010101" pitchFamily="2" charset="-122"/>
            </a:endParaRPr>
          </a:p>
          <a:p>
            <a:pPr lvl="1"/>
            <a:r>
              <a:rPr kumimoji="1" lang="zh-CN" altLang="en-US" dirty="0"/>
              <a:t>解析</a:t>
            </a:r>
            <a:r>
              <a:rPr kumimoji="1" lang="zh-CN" altLang="en-US" dirty="0">
                <a:latin typeface="Consolas" panose="020B0609020204030204" pitchFamily="49" charset="0"/>
                <a:ea typeface="华文楷体" panose="02010600040101010101" pitchFamily="2" charset="-122"/>
              </a:rPr>
              <a:t>目标代码文件的内部结构</a:t>
            </a:r>
            <a:endParaRPr kumimoji="1" lang="en-US" altLang="zh-CN" dirty="0">
              <a:latin typeface="Consolas" panose="020B0609020204030204" pitchFamily="49" charset="0"/>
              <a:ea typeface="华文楷体" panose="02010600040101010101" pitchFamily="2" charset="-122"/>
            </a:endParaRPr>
          </a:p>
          <a:p>
            <a:pPr lvl="1"/>
            <a:r>
              <a:rPr kumimoji="1" lang="zh-CN" altLang="en-US" dirty="0">
                <a:latin typeface="Consolas" panose="020B0609020204030204" pitchFamily="49" charset="0"/>
                <a:ea typeface="华文楷体" panose="02010600040101010101" pitchFamily="2" charset="-122"/>
              </a:rPr>
              <a:t>分析目标代码文件在整个项目中的工作模式</a:t>
            </a:r>
            <a:endParaRPr kumimoji="1" lang="en-US" altLang="zh-CN" dirty="0">
              <a:latin typeface="Consolas" panose="020B0609020204030204" pitchFamily="49" charset="0"/>
              <a:ea typeface="华文楷体" panose="02010600040101010101" pitchFamily="2" charset="-122"/>
            </a:endParaRPr>
          </a:p>
          <a:p>
            <a:r>
              <a:rPr kumimoji="1" lang="zh-CN" altLang="en-US" dirty="0"/>
              <a:t>规范文档生成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定义良好的文档模板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为</a:t>
            </a:r>
            <a:r>
              <a:rPr kumimoji="1" lang="en-US" altLang="zh-CN" dirty="0"/>
              <a:t>LLM</a:t>
            </a:r>
            <a:r>
              <a:rPr kumimoji="1" lang="zh-CN" altLang="en-US" dirty="0"/>
              <a:t>提供合适的指令提示</a:t>
            </a:r>
            <a:endParaRPr kumimoji="1" lang="en-US" altLang="zh-CN" dirty="0"/>
          </a:p>
          <a:p>
            <a:r>
              <a:rPr kumimoji="1" lang="zh-CN" altLang="en-US" dirty="0"/>
              <a:t>动态文档更新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利用</a:t>
            </a:r>
            <a:r>
              <a:rPr kumimoji="1" lang="en-US" altLang="zh-CN" dirty="0"/>
              <a:t>Git</a:t>
            </a:r>
            <a:r>
              <a:rPr kumimoji="1" lang="zh-CN" altLang="en-US" dirty="0"/>
              <a:t>追踪修改的文档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在被修改的范围内局部更新</a:t>
            </a:r>
            <a:endParaRPr kumimoji="1" lang="en-US" altLang="zh-CN" dirty="0"/>
          </a:p>
          <a:p>
            <a:endParaRPr kumimoji="1" lang="en-US" altLang="zh-CN" dirty="0">
              <a:latin typeface="Consolas" panose="020B0609020204030204" pitchFamily="49" charset="0"/>
              <a:ea typeface="华文楷体" panose="02010600040101010101" pitchFamily="2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FD7BE51-03DD-4CCA-8227-D775462981B4}" type="slidenum">
              <a:rPr lang="en-US" altLang="zh-CN" smtClean="0"/>
              <a:pPr>
                <a:defRPr/>
              </a:pPr>
              <a:t>13</a:t>
            </a:fld>
            <a:endParaRPr lang="en-US" altLang="zh-CN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E7BB352-EE47-D4A4-F37D-5B7B64FDCCF0}"/>
              </a:ext>
            </a:extLst>
          </p:cNvPr>
          <p:cNvSpPr txBox="1"/>
          <p:nvPr/>
        </p:nvSpPr>
        <p:spPr>
          <a:xfrm>
            <a:off x="-40258" y="6572091"/>
            <a:ext cx="801722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100" dirty="0"/>
              <a:t>Luo</a:t>
            </a:r>
            <a:r>
              <a:rPr kumimoji="1" lang="zh-CN" altLang="en-US" sz="1100" dirty="0"/>
              <a:t> </a:t>
            </a:r>
            <a:r>
              <a:rPr kumimoji="1" lang="en-US" altLang="zh-CN" sz="1100" dirty="0"/>
              <a:t>et</a:t>
            </a:r>
            <a:r>
              <a:rPr kumimoji="1" lang="zh-CN" altLang="en-US" sz="1100" dirty="0"/>
              <a:t> </a:t>
            </a:r>
            <a:r>
              <a:rPr kumimoji="1" lang="en-US" altLang="zh-CN" sz="1100" dirty="0"/>
              <a:t>al.</a:t>
            </a:r>
            <a:r>
              <a:rPr kumimoji="1" lang="zh-CN" altLang="en-US" sz="1100" dirty="0"/>
              <a:t> </a:t>
            </a:r>
            <a:r>
              <a:rPr kumimoji="1" lang="de-DE" altLang="zh-CN" sz="1100" dirty="0" err="1"/>
              <a:t>RepoAgent</a:t>
            </a:r>
            <a:r>
              <a:rPr kumimoji="1" lang="de-DE" altLang="zh-CN" sz="1100" dirty="0"/>
              <a:t>: An LLM-</a:t>
            </a:r>
            <a:r>
              <a:rPr kumimoji="1" lang="de-DE" altLang="zh-CN" sz="1100" dirty="0" err="1"/>
              <a:t>Powered</a:t>
            </a:r>
            <a:r>
              <a:rPr kumimoji="1" lang="de-DE" altLang="zh-CN" sz="1100" dirty="0"/>
              <a:t> Open-Source Framework </a:t>
            </a:r>
            <a:r>
              <a:rPr kumimoji="1" lang="de-DE" altLang="zh-CN" sz="1100" dirty="0" err="1"/>
              <a:t>for</a:t>
            </a:r>
            <a:r>
              <a:rPr kumimoji="1" lang="de-DE" altLang="zh-CN" sz="1100" dirty="0"/>
              <a:t> Repository-level Code </a:t>
            </a:r>
            <a:r>
              <a:rPr kumimoji="1" lang="de-DE" altLang="zh-CN" sz="1100" dirty="0" err="1"/>
              <a:t>Documentation</a:t>
            </a:r>
            <a:r>
              <a:rPr kumimoji="1" lang="de-DE" altLang="zh-CN" sz="1100" dirty="0"/>
              <a:t> Generation</a:t>
            </a:r>
            <a:r>
              <a:rPr kumimoji="1" lang="en-US" altLang="zh-CN" sz="1100" dirty="0"/>
              <a:t>.</a:t>
            </a:r>
            <a:r>
              <a:rPr kumimoji="1" lang="zh-CN" altLang="en-US" sz="1100" dirty="0"/>
              <a:t> </a:t>
            </a:r>
            <a:r>
              <a:rPr kumimoji="1" lang="en-US" altLang="zh-CN" sz="1100" dirty="0"/>
              <a:t>2024.</a:t>
            </a:r>
            <a:endParaRPr kumimoji="1" lang="zh-CN" altLang="en-US" sz="1100" dirty="0"/>
          </a:p>
        </p:txBody>
      </p:sp>
    </p:spTree>
    <p:extLst>
      <p:ext uri="{BB962C8B-B14F-4D97-AF65-F5344CB8AC3E}">
        <p14:creationId xmlns:p14="http://schemas.microsoft.com/office/powerpoint/2010/main" val="41156309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代码架构分析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7543" y="1442195"/>
            <a:ext cx="4104457" cy="4749029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3200" dirty="0">
                <a:solidFill>
                  <a:schemeClr val="tx1"/>
                </a:solidFill>
              </a:rPr>
              <a:t>函数级分析 </a:t>
            </a:r>
            <a:endParaRPr lang="en-US" altLang="zh-CN" sz="3200" dirty="0">
              <a:solidFill>
                <a:schemeClr val="tx1"/>
              </a:solidFill>
            </a:endParaRPr>
          </a:p>
          <a:p>
            <a:r>
              <a:rPr lang="zh-CN" altLang="en-US" b="0" dirty="0"/>
              <a:t>抽象语法树</a:t>
            </a:r>
            <a:r>
              <a:rPr lang="en-US" altLang="zh-CN" b="0" dirty="0"/>
              <a:t>(</a:t>
            </a:r>
            <a:r>
              <a:rPr lang="en" altLang="zh-CN" b="0" dirty="0"/>
              <a:t>Abstract Syntax Tree</a:t>
            </a:r>
            <a:r>
              <a:rPr lang="en-US" altLang="zh-CN" b="0" dirty="0"/>
              <a:t>, AST)</a:t>
            </a:r>
            <a:r>
              <a:rPr lang="zh-CN" altLang="en-US" b="0" dirty="0"/>
              <a:t>是描述函数的有效形式</a:t>
            </a:r>
            <a:endParaRPr lang="en-US" altLang="zh-CN" b="0" dirty="0"/>
          </a:p>
          <a:p>
            <a:r>
              <a:rPr lang="zh-CN" altLang="en-US" b="0" dirty="0"/>
              <a:t>利用</a:t>
            </a:r>
            <a:r>
              <a:rPr lang="en-US" altLang="zh-CN" b="0" dirty="0"/>
              <a:t>AST</a:t>
            </a:r>
            <a:r>
              <a:rPr lang="zh-CN" altLang="en-US" b="0" dirty="0"/>
              <a:t>得到的结构化信息用于大语言模型输入的一部分</a:t>
            </a:r>
            <a:endParaRPr lang="en-US" altLang="zh-CN" b="0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FD7BE51-03DD-4CCA-8227-D775462981B4}" type="slidenum">
              <a:rPr lang="en-US" altLang="zh-CN" smtClean="0"/>
              <a:pPr>
                <a:defRPr/>
              </a:pPr>
              <a:t>14</a:t>
            </a:fld>
            <a:endParaRPr lang="en-US" altLang="zh-CN"/>
          </a:p>
        </p:txBody>
      </p:sp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BBB95A21-6748-36EE-777A-DB166FE334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2655" y="1442195"/>
            <a:ext cx="3833802" cy="4325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09B7A7FC-DA62-ACA0-DCC9-1F682B931A16}"/>
              </a:ext>
            </a:extLst>
          </p:cNvPr>
          <p:cNvSpPr txBox="1"/>
          <p:nvPr/>
        </p:nvSpPr>
        <p:spPr>
          <a:xfrm>
            <a:off x="-40258" y="6572091"/>
            <a:ext cx="801722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100" dirty="0"/>
              <a:t>Luo</a:t>
            </a:r>
            <a:r>
              <a:rPr kumimoji="1" lang="zh-CN" altLang="en-US" sz="1100" dirty="0"/>
              <a:t> </a:t>
            </a:r>
            <a:r>
              <a:rPr kumimoji="1" lang="en-US" altLang="zh-CN" sz="1100" dirty="0"/>
              <a:t>et</a:t>
            </a:r>
            <a:r>
              <a:rPr kumimoji="1" lang="zh-CN" altLang="en-US" sz="1100" dirty="0"/>
              <a:t> </a:t>
            </a:r>
            <a:r>
              <a:rPr kumimoji="1" lang="en-US" altLang="zh-CN" sz="1100" dirty="0"/>
              <a:t>al.</a:t>
            </a:r>
            <a:r>
              <a:rPr kumimoji="1" lang="zh-CN" altLang="en-US" sz="1100" dirty="0"/>
              <a:t> </a:t>
            </a:r>
            <a:r>
              <a:rPr kumimoji="1" lang="de-DE" altLang="zh-CN" sz="1100" dirty="0" err="1"/>
              <a:t>RepoAgent</a:t>
            </a:r>
            <a:r>
              <a:rPr kumimoji="1" lang="de-DE" altLang="zh-CN" sz="1100" dirty="0"/>
              <a:t>: An LLM-</a:t>
            </a:r>
            <a:r>
              <a:rPr kumimoji="1" lang="de-DE" altLang="zh-CN" sz="1100" dirty="0" err="1"/>
              <a:t>Powered</a:t>
            </a:r>
            <a:r>
              <a:rPr kumimoji="1" lang="de-DE" altLang="zh-CN" sz="1100" dirty="0"/>
              <a:t> Open-Source Framework </a:t>
            </a:r>
            <a:r>
              <a:rPr kumimoji="1" lang="de-DE" altLang="zh-CN" sz="1100" dirty="0" err="1"/>
              <a:t>for</a:t>
            </a:r>
            <a:r>
              <a:rPr kumimoji="1" lang="de-DE" altLang="zh-CN" sz="1100" dirty="0"/>
              <a:t> Repository-level Code </a:t>
            </a:r>
            <a:r>
              <a:rPr kumimoji="1" lang="de-DE" altLang="zh-CN" sz="1100" dirty="0" err="1"/>
              <a:t>Documentation</a:t>
            </a:r>
            <a:r>
              <a:rPr kumimoji="1" lang="de-DE" altLang="zh-CN" sz="1100" dirty="0"/>
              <a:t> Generation</a:t>
            </a:r>
            <a:r>
              <a:rPr kumimoji="1" lang="en-US" altLang="zh-CN" sz="1100" dirty="0"/>
              <a:t>.</a:t>
            </a:r>
            <a:r>
              <a:rPr kumimoji="1" lang="zh-CN" altLang="en-US" sz="1100" dirty="0"/>
              <a:t> </a:t>
            </a:r>
            <a:r>
              <a:rPr kumimoji="1" lang="en-US" altLang="zh-CN" sz="1100" dirty="0"/>
              <a:t>2024.</a:t>
            </a:r>
            <a:endParaRPr kumimoji="1" lang="zh-CN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7442902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代码架构分析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7543" y="1442195"/>
            <a:ext cx="8280921" cy="4749029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3200" dirty="0">
                <a:solidFill>
                  <a:schemeClr val="tx1"/>
                </a:solidFill>
              </a:rPr>
              <a:t>项目级分析 </a:t>
            </a:r>
            <a:endParaRPr lang="en-US" altLang="zh-CN" sz="3200" dirty="0">
              <a:solidFill>
                <a:schemeClr val="tx1"/>
              </a:solidFill>
            </a:endParaRPr>
          </a:p>
          <a:p>
            <a:r>
              <a:rPr lang="zh-CN" altLang="en-US" b="0" dirty="0"/>
              <a:t>在不同的文件之间，函数存在</a:t>
            </a:r>
            <a:r>
              <a:rPr lang="zh-CN" altLang="en-US" dirty="0">
                <a:solidFill>
                  <a:srgbClr val="FF0000"/>
                </a:solidFill>
              </a:rPr>
              <a:t>调用</a:t>
            </a:r>
            <a:r>
              <a:rPr lang="zh-CN" altLang="en-US" b="0" dirty="0"/>
              <a:t>与</a:t>
            </a:r>
            <a:r>
              <a:rPr lang="zh-CN" altLang="en-US" dirty="0">
                <a:solidFill>
                  <a:srgbClr val="FF0000"/>
                </a:solidFill>
              </a:rPr>
              <a:t>被调用</a:t>
            </a:r>
            <a:r>
              <a:rPr lang="zh-CN" altLang="en-US" b="0" dirty="0"/>
              <a:t>的关系</a:t>
            </a:r>
            <a:endParaRPr lang="en-US" altLang="zh-CN" b="0" dirty="0"/>
          </a:p>
          <a:p>
            <a:r>
              <a:rPr lang="zh-CN" altLang="en-US" b="0" dirty="0"/>
              <a:t>通过函数的调用关系，建立起不同文件之间的逻辑关系</a:t>
            </a:r>
            <a:endParaRPr lang="en-US" altLang="zh-CN" b="0" dirty="0"/>
          </a:p>
          <a:p>
            <a:r>
              <a:rPr lang="zh-CN" altLang="en-US" b="0" dirty="0"/>
              <a:t>结合函数级分析，可以得到整个项目的拓扑关系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FD7BE51-03DD-4CCA-8227-D775462981B4}" type="slidenum">
              <a:rPr lang="en-US" altLang="zh-CN" smtClean="0"/>
              <a:pPr>
                <a:defRPr/>
              </a:pPr>
              <a:t>15</a:t>
            </a:fld>
            <a:endParaRPr lang="en-US" altLang="zh-CN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6103504-F41B-4D34-9C96-205736F0CB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9712" y="4077236"/>
            <a:ext cx="4104456" cy="228815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B745375C-FC03-E70E-22C5-C0A131640289}"/>
              </a:ext>
            </a:extLst>
          </p:cNvPr>
          <p:cNvSpPr txBox="1"/>
          <p:nvPr/>
        </p:nvSpPr>
        <p:spPr>
          <a:xfrm>
            <a:off x="-40258" y="6572091"/>
            <a:ext cx="801722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100" dirty="0"/>
              <a:t>Luo</a:t>
            </a:r>
            <a:r>
              <a:rPr kumimoji="1" lang="zh-CN" altLang="en-US" sz="1100" dirty="0"/>
              <a:t> </a:t>
            </a:r>
            <a:r>
              <a:rPr kumimoji="1" lang="en-US" altLang="zh-CN" sz="1100" dirty="0"/>
              <a:t>et</a:t>
            </a:r>
            <a:r>
              <a:rPr kumimoji="1" lang="zh-CN" altLang="en-US" sz="1100" dirty="0"/>
              <a:t> </a:t>
            </a:r>
            <a:r>
              <a:rPr kumimoji="1" lang="en-US" altLang="zh-CN" sz="1100" dirty="0"/>
              <a:t>al.</a:t>
            </a:r>
            <a:r>
              <a:rPr kumimoji="1" lang="zh-CN" altLang="en-US" sz="1100" dirty="0"/>
              <a:t> </a:t>
            </a:r>
            <a:r>
              <a:rPr kumimoji="1" lang="de-DE" altLang="zh-CN" sz="1100" dirty="0" err="1"/>
              <a:t>RepoAgent</a:t>
            </a:r>
            <a:r>
              <a:rPr kumimoji="1" lang="de-DE" altLang="zh-CN" sz="1100" dirty="0"/>
              <a:t>: An LLM-</a:t>
            </a:r>
            <a:r>
              <a:rPr kumimoji="1" lang="de-DE" altLang="zh-CN" sz="1100" dirty="0" err="1"/>
              <a:t>Powered</a:t>
            </a:r>
            <a:r>
              <a:rPr kumimoji="1" lang="de-DE" altLang="zh-CN" sz="1100" dirty="0"/>
              <a:t> Open-Source Framework </a:t>
            </a:r>
            <a:r>
              <a:rPr kumimoji="1" lang="de-DE" altLang="zh-CN" sz="1100" dirty="0" err="1"/>
              <a:t>for</a:t>
            </a:r>
            <a:r>
              <a:rPr kumimoji="1" lang="de-DE" altLang="zh-CN" sz="1100" dirty="0"/>
              <a:t> Repository-level Code </a:t>
            </a:r>
            <a:r>
              <a:rPr kumimoji="1" lang="de-DE" altLang="zh-CN" sz="1100" dirty="0" err="1"/>
              <a:t>Documentation</a:t>
            </a:r>
            <a:r>
              <a:rPr kumimoji="1" lang="de-DE" altLang="zh-CN" sz="1100" dirty="0"/>
              <a:t> Generation</a:t>
            </a:r>
            <a:r>
              <a:rPr kumimoji="1" lang="en-US" altLang="zh-CN" sz="1100" dirty="0"/>
              <a:t>.</a:t>
            </a:r>
            <a:r>
              <a:rPr kumimoji="1" lang="zh-CN" altLang="en-US" sz="1100" dirty="0"/>
              <a:t> </a:t>
            </a:r>
            <a:r>
              <a:rPr kumimoji="1" lang="en-US" altLang="zh-CN" sz="1100" dirty="0"/>
              <a:t>2024.</a:t>
            </a:r>
            <a:endParaRPr kumimoji="1" lang="zh-CN" altLang="en-US" sz="1100" dirty="0"/>
          </a:p>
        </p:txBody>
      </p:sp>
    </p:spTree>
    <p:extLst>
      <p:ext uri="{BB962C8B-B14F-4D97-AF65-F5344CB8AC3E}">
        <p14:creationId xmlns:p14="http://schemas.microsoft.com/office/powerpoint/2010/main" val="32335778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定义文档模板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7543" y="1442195"/>
            <a:ext cx="4104457" cy="4749029"/>
          </a:xfrm>
        </p:spPr>
        <p:txBody>
          <a:bodyPr/>
          <a:lstStyle/>
          <a:p>
            <a:r>
              <a:rPr lang="zh-CN" altLang="en-US" dirty="0"/>
              <a:t>函数功能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参数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代码描述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备注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调用示例</a:t>
            </a:r>
            <a:endParaRPr lang="en-US" altLang="zh-CN" dirty="0"/>
          </a:p>
          <a:p>
            <a:endParaRPr lang="zh-CN" altLang="en-US" b="0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FD7BE51-03DD-4CCA-8227-D775462981B4}" type="slidenum">
              <a:rPr lang="en-US" altLang="zh-CN" smtClean="0"/>
              <a:pPr>
                <a:defRPr/>
              </a:pPr>
              <a:t>16</a:t>
            </a:fld>
            <a:endParaRPr lang="en-US" altLang="zh-CN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B20D030-DF94-E684-FA80-2B45971A1F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6016" y="1412776"/>
            <a:ext cx="3583917" cy="474903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3278EDF9-7CB3-C8D8-B152-C5D81772086A}"/>
              </a:ext>
            </a:extLst>
          </p:cNvPr>
          <p:cNvSpPr txBox="1"/>
          <p:nvPr/>
        </p:nvSpPr>
        <p:spPr>
          <a:xfrm>
            <a:off x="-40258" y="6572091"/>
            <a:ext cx="801722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100" dirty="0"/>
              <a:t>Luo</a:t>
            </a:r>
            <a:r>
              <a:rPr kumimoji="1" lang="zh-CN" altLang="en-US" sz="1100" dirty="0"/>
              <a:t> </a:t>
            </a:r>
            <a:r>
              <a:rPr kumimoji="1" lang="en-US" altLang="zh-CN" sz="1100" dirty="0"/>
              <a:t>et</a:t>
            </a:r>
            <a:r>
              <a:rPr kumimoji="1" lang="zh-CN" altLang="en-US" sz="1100" dirty="0"/>
              <a:t> </a:t>
            </a:r>
            <a:r>
              <a:rPr kumimoji="1" lang="en-US" altLang="zh-CN" sz="1100" dirty="0"/>
              <a:t>al.</a:t>
            </a:r>
            <a:r>
              <a:rPr kumimoji="1" lang="zh-CN" altLang="en-US" sz="1100" dirty="0"/>
              <a:t> </a:t>
            </a:r>
            <a:r>
              <a:rPr kumimoji="1" lang="de-DE" altLang="zh-CN" sz="1100" dirty="0" err="1"/>
              <a:t>RepoAgent</a:t>
            </a:r>
            <a:r>
              <a:rPr kumimoji="1" lang="de-DE" altLang="zh-CN" sz="1100" dirty="0"/>
              <a:t>: An LLM-</a:t>
            </a:r>
            <a:r>
              <a:rPr kumimoji="1" lang="de-DE" altLang="zh-CN" sz="1100" dirty="0" err="1"/>
              <a:t>Powered</a:t>
            </a:r>
            <a:r>
              <a:rPr kumimoji="1" lang="de-DE" altLang="zh-CN" sz="1100" dirty="0"/>
              <a:t> Open-Source Framework </a:t>
            </a:r>
            <a:r>
              <a:rPr kumimoji="1" lang="de-DE" altLang="zh-CN" sz="1100" dirty="0" err="1"/>
              <a:t>for</a:t>
            </a:r>
            <a:r>
              <a:rPr kumimoji="1" lang="de-DE" altLang="zh-CN" sz="1100" dirty="0"/>
              <a:t> Repository-level Code </a:t>
            </a:r>
            <a:r>
              <a:rPr kumimoji="1" lang="de-DE" altLang="zh-CN" sz="1100" dirty="0" err="1"/>
              <a:t>Documentation</a:t>
            </a:r>
            <a:r>
              <a:rPr kumimoji="1" lang="de-DE" altLang="zh-CN" sz="1100" dirty="0"/>
              <a:t> Generation</a:t>
            </a:r>
            <a:r>
              <a:rPr kumimoji="1" lang="en-US" altLang="zh-CN" sz="1100" dirty="0"/>
              <a:t>.</a:t>
            </a:r>
            <a:r>
              <a:rPr kumimoji="1" lang="zh-CN" altLang="en-US" sz="1100" dirty="0"/>
              <a:t> </a:t>
            </a:r>
            <a:r>
              <a:rPr kumimoji="1" lang="en-US" altLang="zh-CN" sz="1100" dirty="0"/>
              <a:t>2024.</a:t>
            </a:r>
            <a:endParaRPr kumimoji="1" lang="zh-CN" altLang="en-US" sz="11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2F9FE4E-DADF-8156-B98A-0BBBC6B09AAB}"/>
              </a:ext>
            </a:extLst>
          </p:cNvPr>
          <p:cNvSpPr/>
          <p:nvPr/>
        </p:nvSpPr>
        <p:spPr>
          <a:xfrm>
            <a:off x="4823241" y="3226843"/>
            <a:ext cx="3421167" cy="490189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9" name="直线箭头连接符 8">
            <a:extLst>
              <a:ext uri="{FF2B5EF4-FFF2-40B4-BE49-F238E27FC236}">
                <a16:creationId xmlns:a16="http://schemas.microsoft.com/office/drawing/2014/main" id="{92201406-8BCA-6AA2-EBFD-3F003DD9C668}"/>
              </a:ext>
            </a:extLst>
          </p:cNvPr>
          <p:cNvCxnSpPr/>
          <p:nvPr/>
        </p:nvCxnSpPr>
        <p:spPr>
          <a:xfrm>
            <a:off x="2267744" y="1700808"/>
            <a:ext cx="2555497" cy="172819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>
            <a:extLst>
              <a:ext uri="{FF2B5EF4-FFF2-40B4-BE49-F238E27FC236}">
                <a16:creationId xmlns:a16="http://schemas.microsoft.com/office/drawing/2014/main" id="{AB40E37D-B573-7154-C7E4-B0804B3E851C}"/>
              </a:ext>
            </a:extLst>
          </p:cNvPr>
          <p:cNvSpPr/>
          <p:nvPr/>
        </p:nvSpPr>
        <p:spPr>
          <a:xfrm>
            <a:off x="4823241" y="3717032"/>
            <a:ext cx="3421167" cy="360039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1" name="直线箭头连接符 10">
            <a:extLst>
              <a:ext uri="{FF2B5EF4-FFF2-40B4-BE49-F238E27FC236}">
                <a16:creationId xmlns:a16="http://schemas.microsoft.com/office/drawing/2014/main" id="{E4D2F660-E477-590F-7C40-DB33047F6B8B}"/>
              </a:ext>
            </a:extLst>
          </p:cNvPr>
          <p:cNvCxnSpPr>
            <a:cxnSpLocks/>
          </p:cNvCxnSpPr>
          <p:nvPr/>
        </p:nvCxnSpPr>
        <p:spPr>
          <a:xfrm>
            <a:off x="1619672" y="2738339"/>
            <a:ext cx="3203569" cy="117295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>
            <a:extLst>
              <a:ext uri="{FF2B5EF4-FFF2-40B4-BE49-F238E27FC236}">
                <a16:creationId xmlns:a16="http://schemas.microsoft.com/office/drawing/2014/main" id="{4059E401-0ECC-E9DF-E54F-05EDF7A90946}"/>
              </a:ext>
            </a:extLst>
          </p:cNvPr>
          <p:cNvSpPr/>
          <p:nvPr/>
        </p:nvSpPr>
        <p:spPr>
          <a:xfrm>
            <a:off x="4823241" y="4077071"/>
            <a:ext cx="3421167" cy="792089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6" name="直线箭头连接符 15">
            <a:extLst>
              <a:ext uri="{FF2B5EF4-FFF2-40B4-BE49-F238E27FC236}">
                <a16:creationId xmlns:a16="http://schemas.microsoft.com/office/drawing/2014/main" id="{EEEE1569-7F51-E4DF-9E71-074735B611BF}"/>
              </a:ext>
            </a:extLst>
          </p:cNvPr>
          <p:cNvCxnSpPr>
            <a:cxnSpLocks/>
          </p:cNvCxnSpPr>
          <p:nvPr/>
        </p:nvCxnSpPr>
        <p:spPr>
          <a:xfrm>
            <a:off x="2267744" y="3717032"/>
            <a:ext cx="2555497" cy="64807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>
            <a:extLst>
              <a:ext uri="{FF2B5EF4-FFF2-40B4-BE49-F238E27FC236}">
                <a16:creationId xmlns:a16="http://schemas.microsoft.com/office/drawing/2014/main" id="{D1392250-8DD3-944F-1EEF-2719BA9484CE}"/>
              </a:ext>
            </a:extLst>
          </p:cNvPr>
          <p:cNvSpPr/>
          <p:nvPr/>
        </p:nvSpPr>
        <p:spPr>
          <a:xfrm>
            <a:off x="4823241" y="4878292"/>
            <a:ext cx="3421167" cy="401153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0" name="直线箭头连接符 19">
            <a:extLst>
              <a:ext uri="{FF2B5EF4-FFF2-40B4-BE49-F238E27FC236}">
                <a16:creationId xmlns:a16="http://schemas.microsoft.com/office/drawing/2014/main" id="{1B41645F-984D-0B24-9F78-DD98582B9D39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1619672" y="4714799"/>
            <a:ext cx="3203569" cy="36407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>
            <a:extLst>
              <a:ext uri="{FF2B5EF4-FFF2-40B4-BE49-F238E27FC236}">
                <a16:creationId xmlns:a16="http://schemas.microsoft.com/office/drawing/2014/main" id="{830BA7BF-3B2C-A2E8-60E9-8BF0D48329D0}"/>
              </a:ext>
            </a:extLst>
          </p:cNvPr>
          <p:cNvSpPr/>
          <p:nvPr/>
        </p:nvSpPr>
        <p:spPr>
          <a:xfrm>
            <a:off x="4823240" y="5301103"/>
            <a:ext cx="3421167" cy="792193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3" name="直线箭头连接符 22">
            <a:extLst>
              <a:ext uri="{FF2B5EF4-FFF2-40B4-BE49-F238E27FC236}">
                <a16:creationId xmlns:a16="http://schemas.microsoft.com/office/drawing/2014/main" id="{2D9EE3FD-86E4-ED4B-DFA9-4E47A7DA109A}"/>
              </a:ext>
            </a:extLst>
          </p:cNvPr>
          <p:cNvCxnSpPr>
            <a:cxnSpLocks/>
          </p:cNvCxnSpPr>
          <p:nvPr/>
        </p:nvCxnSpPr>
        <p:spPr>
          <a:xfrm flipV="1">
            <a:off x="2267744" y="5570293"/>
            <a:ext cx="2555496" cy="19318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54474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指令提示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7543" y="1442195"/>
            <a:ext cx="4104457" cy="4749029"/>
          </a:xfrm>
        </p:spPr>
        <p:txBody>
          <a:bodyPr/>
          <a:lstStyle/>
          <a:p>
            <a:r>
              <a:rPr lang="zh-CN" altLang="en-US" dirty="0">
                <a:solidFill>
                  <a:srgbClr val="FF0000"/>
                </a:solidFill>
              </a:rPr>
              <a:t>项目架构</a:t>
            </a:r>
            <a:r>
              <a:rPr lang="zh-CN" altLang="en-US" dirty="0"/>
              <a:t>：整个项目的拓扑关系</a:t>
            </a:r>
            <a:endParaRPr lang="en-US" altLang="zh-CN" dirty="0"/>
          </a:p>
          <a:p>
            <a:r>
              <a:rPr lang="zh-CN" altLang="en-US" dirty="0">
                <a:solidFill>
                  <a:srgbClr val="FF0000"/>
                </a:solidFill>
              </a:rPr>
              <a:t>宏观信息</a:t>
            </a:r>
            <a:r>
              <a:rPr lang="zh-CN" altLang="en-US" dirty="0"/>
              <a:t>：文件路径、函数名称等</a:t>
            </a:r>
            <a:endParaRPr lang="en-US" altLang="zh-CN" dirty="0"/>
          </a:p>
          <a:p>
            <a:r>
              <a:rPr lang="zh-CN" altLang="en-US" dirty="0">
                <a:solidFill>
                  <a:srgbClr val="FF0000"/>
                </a:solidFill>
              </a:rPr>
              <a:t>目标代码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>
                <a:solidFill>
                  <a:srgbClr val="FF0000"/>
                </a:solidFill>
              </a:rPr>
              <a:t>相关调用代码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>
                <a:solidFill>
                  <a:srgbClr val="FF0000"/>
                </a:solidFill>
              </a:rPr>
              <a:t>文档格式提示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>
                <a:solidFill>
                  <a:srgbClr val="FF0000"/>
                </a:solidFill>
              </a:rPr>
              <a:t>其他提示</a:t>
            </a:r>
            <a:r>
              <a:rPr lang="zh-CN" altLang="en-US" dirty="0"/>
              <a:t>：</a:t>
            </a:r>
            <a:r>
              <a:rPr lang="en-US" altLang="zh-CN" dirty="0"/>
              <a:t>LLM</a:t>
            </a:r>
            <a:r>
              <a:rPr lang="zh-CN" altLang="en-US" dirty="0"/>
              <a:t>身份提示，生成细节提示</a:t>
            </a:r>
            <a:r>
              <a:rPr lang="en-US" altLang="zh-CN" dirty="0"/>
              <a:t>……</a:t>
            </a:r>
          </a:p>
          <a:p>
            <a:endParaRPr lang="zh-CN" altLang="en-US" b="0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FD7BE51-03DD-4CCA-8227-D775462981B4}" type="slidenum">
              <a:rPr lang="en-US" altLang="zh-CN" smtClean="0"/>
              <a:pPr>
                <a:defRPr/>
              </a:pPr>
              <a:t>17</a:t>
            </a:fld>
            <a:endParaRPr lang="en-US" altLang="zh-CN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C8C5A5C-9629-E534-2BA6-AC095E1098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9992" y="476672"/>
            <a:ext cx="4250251" cy="594928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DA22CAF7-28D9-4EAD-42C2-6146D789160B}"/>
              </a:ext>
            </a:extLst>
          </p:cNvPr>
          <p:cNvSpPr txBox="1"/>
          <p:nvPr/>
        </p:nvSpPr>
        <p:spPr>
          <a:xfrm>
            <a:off x="-40258" y="6572091"/>
            <a:ext cx="801722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100" dirty="0"/>
              <a:t>Luo</a:t>
            </a:r>
            <a:r>
              <a:rPr kumimoji="1" lang="zh-CN" altLang="en-US" sz="1100" dirty="0"/>
              <a:t> </a:t>
            </a:r>
            <a:r>
              <a:rPr kumimoji="1" lang="en-US" altLang="zh-CN" sz="1100" dirty="0"/>
              <a:t>et</a:t>
            </a:r>
            <a:r>
              <a:rPr kumimoji="1" lang="zh-CN" altLang="en-US" sz="1100" dirty="0"/>
              <a:t> </a:t>
            </a:r>
            <a:r>
              <a:rPr kumimoji="1" lang="en-US" altLang="zh-CN" sz="1100" dirty="0"/>
              <a:t>al.</a:t>
            </a:r>
            <a:r>
              <a:rPr kumimoji="1" lang="zh-CN" altLang="en-US" sz="1100" dirty="0"/>
              <a:t> </a:t>
            </a:r>
            <a:r>
              <a:rPr kumimoji="1" lang="de-DE" altLang="zh-CN" sz="1100" dirty="0" err="1"/>
              <a:t>RepoAgent</a:t>
            </a:r>
            <a:r>
              <a:rPr kumimoji="1" lang="de-DE" altLang="zh-CN" sz="1100" dirty="0"/>
              <a:t>: An LLM-</a:t>
            </a:r>
            <a:r>
              <a:rPr kumimoji="1" lang="de-DE" altLang="zh-CN" sz="1100" dirty="0" err="1"/>
              <a:t>Powered</a:t>
            </a:r>
            <a:r>
              <a:rPr kumimoji="1" lang="de-DE" altLang="zh-CN" sz="1100" dirty="0"/>
              <a:t> Open-Source Framework </a:t>
            </a:r>
            <a:r>
              <a:rPr kumimoji="1" lang="de-DE" altLang="zh-CN" sz="1100" dirty="0" err="1"/>
              <a:t>for</a:t>
            </a:r>
            <a:r>
              <a:rPr kumimoji="1" lang="de-DE" altLang="zh-CN" sz="1100" dirty="0"/>
              <a:t> Repository-level Code </a:t>
            </a:r>
            <a:r>
              <a:rPr kumimoji="1" lang="de-DE" altLang="zh-CN" sz="1100" dirty="0" err="1"/>
              <a:t>Documentation</a:t>
            </a:r>
            <a:r>
              <a:rPr kumimoji="1" lang="de-DE" altLang="zh-CN" sz="1100" dirty="0"/>
              <a:t> Generation</a:t>
            </a:r>
            <a:r>
              <a:rPr kumimoji="1" lang="en-US" altLang="zh-CN" sz="1100" dirty="0"/>
              <a:t>.</a:t>
            </a:r>
            <a:r>
              <a:rPr kumimoji="1" lang="zh-CN" altLang="en-US" sz="1100" dirty="0"/>
              <a:t> </a:t>
            </a:r>
            <a:r>
              <a:rPr kumimoji="1" lang="en-US" altLang="zh-CN" sz="1100" dirty="0"/>
              <a:t>2024.</a:t>
            </a:r>
            <a:endParaRPr kumimoji="1" lang="zh-CN" altLang="en-US" sz="1100" dirty="0"/>
          </a:p>
        </p:txBody>
      </p:sp>
    </p:spTree>
    <p:extLst>
      <p:ext uri="{BB962C8B-B14F-4D97-AF65-F5344CB8AC3E}">
        <p14:creationId xmlns:p14="http://schemas.microsoft.com/office/powerpoint/2010/main" val="3939053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动态文档更新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7543" y="1442195"/>
            <a:ext cx="4104457" cy="4749029"/>
          </a:xfrm>
        </p:spPr>
        <p:txBody>
          <a:bodyPr/>
          <a:lstStyle/>
          <a:p>
            <a:r>
              <a:rPr lang="en-US" altLang="zh-CN" b="0" dirty="0"/>
              <a:t>Git</a:t>
            </a:r>
            <a:r>
              <a:rPr lang="zh-CN" altLang="en-US" b="0" dirty="0"/>
              <a:t>记录了每一次更新的具体内容、涉及的文档</a:t>
            </a:r>
          </a:p>
          <a:p>
            <a:r>
              <a:rPr lang="zh-CN" altLang="en-US" b="0" dirty="0"/>
              <a:t>代码更新的局部效应</a:t>
            </a:r>
            <a:endParaRPr lang="en-US" altLang="zh-CN" b="0" dirty="0"/>
          </a:p>
          <a:p>
            <a:pPr lvl="1"/>
            <a:r>
              <a:rPr lang="zh-CN" altLang="en-US" b="0" dirty="0"/>
              <a:t>本地代码的增删改</a:t>
            </a:r>
            <a:endParaRPr lang="en-US" altLang="zh-CN" b="0" dirty="0"/>
          </a:p>
          <a:p>
            <a:pPr lvl="1"/>
            <a:r>
              <a:rPr lang="zh-CN" altLang="en-US" b="0" dirty="0"/>
              <a:t>调用关系的增加或减少</a:t>
            </a:r>
          </a:p>
          <a:p>
            <a:r>
              <a:rPr lang="zh-CN" altLang="en-US" b="0" dirty="0"/>
              <a:t>仅更新受影响的部分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FD7BE51-03DD-4CCA-8227-D775462981B4}" type="slidenum">
              <a:rPr lang="en-US" altLang="zh-CN" smtClean="0"/>
              <a:pPr>
                <a:defRPr/>
              </a:pPr>
              <a:t>18</a:t>
            </a:fld>
            <a:endParaRPr lang="en-US" altLang="zh-CN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52D835E-9042-5D22-85AD-E234260816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9992" y="801743"/>
            <a:ext cx="3885126" cy="5625972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0B8E0122-11FD-39B0-615E-16C85B847442}"/>
              </a:ext>
            </a:extLst>
          </p:cNvPr>
          <p:cNvSpPr txBox="1"/>
          <p:nvPr/>
        </p:nvSpPr>
        <p:spPr>
          <a:xfrm>
            <a:off x="-40258" y="6572091"/>
            <a:ext cx="801722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100" dirty="0"/>
              <a:t>Luo</a:t>
            </a:r>
            <a:r>
              <a:rPr kumimoji="1" lang="zh-CN" altLang="en-US" sz="1100" dirty="0"/>
              <a:t> </a:t>
            </a:r>
            <a:r>
              <a:rPr kumimoji="1" lang="en-US" altLang="zh-CN" sz="1100" dirty="0"/>
              <a:t>et</a:t>
            </a:r>
            <a:r>
              <a:rPr kumimoji="1" lang="zh-CN" altLang="en-US" sz="1100" dirty="0"/>
              <a:t> </a:t>
            </a:r>
            <a:r>
              <a:rPr kumimoji="1" lang="en-US" altLang="zh-CN" sz="1100" dirty="0"/>
              <a:t>al.</a:t>
            </a:r>
            <a:r>
              <a:rPr kumimoji="1" lang="zh-CN" altLang="en-US" sz="1100" dirty="0"/>
              <a:t> </a:t>
            </a:r>
            <a:r>
              <a:rPr kumimoji="1" lang="de-DE" altLang="zh-CN" sz="1100" dirty="0" err="1"/>
              <a:t>RepoAgent</a:t>
            </a:r>
            <a:r>
              <a:rPr kumimoji="1" lang="de-DE" altLang="zh-CN" sz="1100" dirty="0"/>
              <a:t>: An LLM-</a:t>
            </a:r>
            <a:r>
              <a:rPr kumimoji="1" lang="de-DE" altLang="zh-CN" sz="1100" dirty="0" err="1"/>
              <a:t>Powered</a:t>
            </a:r>
            <a:r>
              <a:rPr kumimoji="1" lang="de-DE" altLang="zh-CN" sz="1100" dirty="0"/>
              <a:t> Open-Source Framework </a:t>
            </a:r>
            <a:r>
              <a:rPr kumimoji="1" lang="de-DE" altLang="zh-CN" sz="1100" dirty="0" err="1"/>
              <a:t>for</a:t>
            </a:r>
            <a:r>
              <a:rPr kumimoji="1" lang="de-DE" altLang="zh-CN" sz="1100" dirty="0"/>
              <a:t> Repository-level Code </a:t>
            </a:r>
            <a:r>
              <a:rPr kumimoji="1" lang="de-DE" altLang="zh-CN" sz="1100" dirty="0" err="1"/>
              <a:t>Documentation</a:t>
            </a:r>
            <a:r>
              <a:rPr kumimoji="1" lang="de-DE" altLang="zh-CN" sz="1100" dirty="0"/>
              <a:t> Generation</a:t>
            </a:r>
            <a:r>
              <a:rPr kumimoji="1" lang="en-US" altLang="zh-CN" sz="1100" dirty="0"/>
              <a:t>.</a:t>
            </a:r>
            <a:r>
              <a:rPr kumimoji="1" lang="zh-CN" altLang="en-US" sz="1100" dirty="0"/>
              <a:t> </a:t>
            </a:r>
            <a:r>
              <a:rPr kumimoji="1" lang="en-US" altLang="zh-CN" sz="1100" dirty="0"/>
              <a:t>2024.</a:t>
            </a:r>
            <a:endParaRPr kumimoji="1" lang="zh-CN" altLang="en-US" sz="1100" dirty="0"/>
          </a:p>
        </p:txBody>
      </p:sp>
    </p:spTree>
    <p:extLst>
      <p:ext uri="{BB962C8B-B14F-4D97-AF65-F5344CB8AC3E}">
        <p14:creationId xmlns:p14="http://schemas.microsoft.com/office/powerpoint/2010/main" val="4480625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文档生成示例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7543" y="1442195"/>
            <a:ext cx="7848873" cy="4749029"/>
          </a:xfrm>
        </p:spPr>
        <p:txBody>
          <a:bodyPr/>
          <a:lstStyle/>
          <a:p>
            <a:r>
              <a:rPr lang="en" altLang="zh-CN" sz="1800" dirty="0">
                <a:hlinkClick r:id="rId2"/>
              </a:rPr>
              <a:t>XAgent/Markdown_Docs at main · OpenBMB/XAgent (github.com)</a:t>
            </a:r>
            <a:endParaRPr lang="zh-CN" altLang="en-US" sz="1800" b="0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FD7BE51-03DD-4CCA-8227-D775462981B4}" type="slidenum">
              <a:rPr lang="en-US" altLang="zh-CN" smtClean="0"/>
              <a:pPr>
                <a:defRPr/>
              </a:pPr>
              <a:t>19</a:t>
            </a:fld>
            <a:endParaRPr lang="en-US" altLang="zh-CN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922DB63-132D-714B-0C4A-30CB25A85F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9117" y="1897443"/>
            <a:ext cx="4167299" cy="486916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3EE7637-F865-65E2-6462-662FF5BA6F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543" y="2065262"/>
            <a:ext cx="3394885" cy="4125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9577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本讲内容提要</a:t>
            </a:r>
            <a:endParaRPr lang="en-US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15.1</a:t>
            </a:r>
            <a:r>
              <a:rPr lang="zh-CN" altLang="en-US" dirty="0"/>
              <a:t> 背景：代码语言与自动代码生成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15.2</a:t>
            </a:r>
            <a:r>
              <a:rPr lang="zh-CN" altLang="en-US" dirty="0"/>
              <a:t> </a:t>
            </a:r>
            <a:r>
              <a:rPr lang="en-US" altLang="zh-CN" dirty="0"/>
              <a:t>AI</a:t>
            </a:r>
            <a:r>
              <a:rPr lang="zh-CN" altLang="en-US" dirty="0"/>
              <a:t>编程辅助</a:t>
            </a:r>
            <a:endParaRPr lang="en-US" altLang="zh-CN" dirty="0"/>
          </a:p>
          <a:p>
            <a:pPr lvl="1"/>
            <a:r>
              <a:rPr lang="en-US" altLang="zh-CN" dirty="0"/>
              <a:t>15.2.1</a:t>
            </a:r>
            <a:r>
              <a:rPr lang="zh-CN" altLang="en-US" dirty="0"/>
              <a:t> </a:t>
            </a:r>
            <a:r>
              <a:rPr lang="en-US" altLang="zh-CN" dirty="0"/>
              <a:t>AI</a:t>
            </a:r>
            <a:r>
              <a:rPr lang="zh-CN" altLang="en-US" dirty="0"/>
              <a:t>代码生成</a:t>
            </a:r>
            <a:endParaRPr lang="en-US" altLang="zh-CN" dirty="0"/>
          </a:p>
          <a:p>
            <a:pPr lvl="1"/>
            <a:r>
              <a:rPr lang="en-US" altLang="zh-CN" dirty="0"/>
              <a:t>15.2.2</a:t>
            </a:r>
            <a:r>
              <a:rPr lang="zh-CN" altLang="en-US" dirty="0"/>
              <a:t> </a:t>
            </a:r>
            <a:r>
              <a:rPr lang="en-US" altLang="zh-CN" dirty="0"/>
              <a:t>AI</a:t>
            </a:r>
            <a:r>
              <a:rPr lang="zh-CN" altLang="en-US" dirty="0"/>
              <a:t> </a:t>
            </a:r>
            <a:r>
              <a:rPr lang="en-US" altLang="zh-CN" dirty="0"/>
              <a:t>Debug</a:t>
            </a:r>
          </a:p>
          <a:p>
            <a:pPr lvl="1"/>
            <a:r>
              <a:rPr lang="en-US" altLang="zh-CN" dirty="0"/>
              <a:t>15.2.3</a:t>
            </a:r>
            <a:r>
              <a:rPr lang="zh-CN" altLang="en-US" dirty="0"/>
              <a:t> </a:t>
            </a:r>
            <a:r>
              <a:rPr lang="en-US" altLang="zh-CN" dirty="0"/>
              <a:t>AI</a:t>
            </a:r>
            <a:r>
              <a:rPr lang="zh-CN" altLang="en-US" dirty="0"/>
              <a:t>文档生成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15.3</a:t>
            </a:r>
            <a:r>
              <a:rPr lang="zh-CN" altLang="en-US" dirty="0"/>
              <a:t> </a:t>
            </a:r>
            <a:r>
              <a:rPr lang="en-US" altLang="zh-CN" dirty="0"/>
              <a:t>AI</a:t>
            </a:r>
            <a:r>
              <a:rPr lang="zh-CN" altLang="en-US" dirty="0"/>
              <a:t>项目开发与维护</a:t>
            </a:r>
            <a:endParaRPr lang="en-US" altLang="zh-CN" dirty="0"/>
          </a:p>
          <a:p>
            <a:pPr lvl="1"/>
            <a:r>
              <a:rPr lang="en-US" altLang="zh-CN" dirty="0"/>
              <a:t>15.3.1</a:t>
            </a:r>
            <a:r>
              <a:rPr lang="zh-CN" altLang="en-US" dirty="0"/>
              <a:t> </a:t>
            </a:r>
            <a:r>
              <a:rPr lang="en-US" altLang="zh-CN" dirty="0"/>
              <a:t>AI</a:t>
            </a:r>
            <a:r>
              <a:rPr lang="zh-CN" altLang="en-US" dirty="0"/>
              <a:t>项目开发</a:t>
            </a:r>
            <a:endParaRPr lang="en-US" altLang="zh-CN" dirty="0"/>
          </a:p>
          <a:p>
            <a:pPr lvl="1"/>
            <a:r>
              <a:rPr lang="en-US" altLang="zh-CN" dirty="0"/>
              <a:t>15.3.2</a:t>
            </a:r>
            <a:r>
              <a:rPr lang="zh-CN" altLang="en-US" dirty="0"/>
              <a:t> </a:t>
            </a:r>
            <a:r>
              <a:rPr lang="en-US" altLang="zh-CN" dirty="0"/>
              <a:t>AI</a:t>
            </a:r>
            <a:r>
              <a:rPr lang="zh-CN" altLang="en-US" dirty="0"/>
              <a:t>项目维护</a:t>
            </a:r>
            <a:endParaRPr lang="en-US" altLang="zh-CN" dirty="0"/>
          </a:p>
        </p:txBody>
      </p:sp>
      <p:sp>
        <p:nvSpPr>
          <p:cNvPr id="2" name="幻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34C3BD7-260C-4BC9-9C17-940D7F59C4D1}" type="slidenum">
              <a:rPr lang="en-US" altLang="zh-CN" smtClean="0"/>
              <a:t>2</a:t>
            </a:fld>
            <a:endParaRPr lang="en-US" altLang="zh-CN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圆角矩形标注 11">
            <a:extLst>
              <a:ext uri="{FF2B5EF4-FFF2-40B4-BE49-F238E27FC236}">
                <a16:creationId xmlns:a16="http://schemas.microsoft.com/office/drawing/2014/main" id="{7E4A053E-41A3-B157-15E8-1CE813DE8A14}"/>
              </a:ext>
            </a:extLst>
          </p:cNvPr>
          <p:cNvSpPr/>
          <p:nvPr/>
        </p:nvSpPr>
        <p:spPr>
          <a:xfrm>
            <a:off x="4517733" y="4941168"/>
            <a:ext cx="3096344" cy="1584176"/>
          </a:xfrm>
          <a:prstGeom prst="wedgeRoundRectCallout">
            <a:avLst>
              <a:gd name="adj1" fmla="val 61484"/>
              <a:gd name="adj2" fmla="val 27530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FD7BE51-03DD-4CCA-8227-D775462981B4}" type="slidenum">
              <a:rPr lang="en-US" altLang="zh-CN" smtClean="0"/>
              <a:pPr>
                <a:defRPr/>
              </a:pPr>
              <a:t>20</a:t>
            </a:fld>
            <a:endParaRPr lang="en-US" altLang="zh-CN"/>
          </a:p>
        </p:txBody>
      </p:sp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640960" cy="1325563"/>
          </a:xfrm>
        </p:spPr>
        <p:txBody>
          <a:bodyPr/>
          <a:lstStyle/>
          <a:p>
            <a:r>
              <a:rPr kumimoji="1" lang="zh-CN" altLang="en-US" dirty="0"/>
              <a:t>从“副驾驶”到“智能体”</a:t>
            </a:r>
          </a:p>
        </p:txBody>
      </p:sp>
      <p:sp>
        <p:nvSpPr>
          <p:cNvPr id="9" name="内容占位符 2"/>
          <p:cNvSpPr>
            <a:spLocks noGrp="1"/>
          </p:cNvSpPr>
          <p:nvPr>
            <p:ph idx="1"/>
          </p:nvPr>
        </p:nvSpPr>
        <p:spPr>
          <a:xfrm>
            <a:off x="683568" y="1700808"/>
            <a:ext cx="7529513" cy="4752528"/>
          </a:xfrm>
        </p:spPr>
        <p:txBody>
          <a:bodyPr/>
          <a:lstStyle/>
          <a:p>
            <a:r>
              <a:rPr kumimoji="1" lang="zh-CN" altLang="en-US" sz="2400" dirty="0">
                <a:latin typeface="STKaiti" charset="-122"/>
                <a:ea typeface="STKaiti" charset="-122"/>
                <a:cs typeface="STKaiti" charset="-122"/>
              </a:rPr>
              <a:t>“副驾驶”：帮助人完成编码相关任务</a:t>
            </a:r>
            <a:endParaRPr kumimoji="1" lang="en-US" altLang="zh-CN" sz="2400" dirty="0">
              <a:latin typeface="STKaiti" charset="-122"/>
              <a:ea typeface="STKaiti" charset="-122"/>
              <a:cs typeface="STKaiti" charset="-122"/>
            </a:endParaRPr>
          </a:p>
          <a:p>
            <a:pPr lvl="1"/>
            <a:r>
              <a:rPr kumimoji="1" lang="zh-CN" altLang="en-US" sz="2000" dirty="0">
                <a:latin typeface="STKaiti" charset="-122"/>
                <a:ea typeface="STKaiti" charset="-122"/>
                <a:cs typeface="STKaiti" charset="-122"/>
              </a:rPr>
              <a:t>例如：补全人写的代码、帮助人写文档等</a:t>
            </a:r>
            <a:endParaRPr kumimoji="1" lang="en-US" altLang="zh-CN" sz="2000" dirty="0">
              <a:latin typeface="STKaiti" charset="-122"/>
              <a:ea typeface="STKaiti" charset="-122"/>
              <a:cs typeface="STKaiti" charset="-122"/>
            </a:endParaRPr>
          </a:p>
          <a:p>
            <a:pPr lvl="1"/>
            <a:r>
              <a:rPr kumimoji="1" lang="zh-CN" altLang="en-US" sz="2000" dirty="0">
                <a:latin typeface="STKaiti" charset="-122"/>
                <a:ea typeface="STKaiti" charset="-122"/>
                <a:cs typeface="STKaiti" charset="-122"/>
              </a:rPr>
              <a:t>输入是人完成的部分任务，模型补充剩下的部分</a:t>
            </a:r>
            <a:endParaRPr kumimoji="1" lang="en-US" altLang="zh-CN" sz="2000" dirty="0">
              <a:latin typeface="STKaiti" charset="-122"/>
              <a:ea typeface="STKaiti" charset="-122"/>
              <a:cs typeface="STKaiti" charset="-122"/>
            </a:endParaRPr>
          </a:p>
          <a:p>
            <a:pPr lvl="1"/>
            <a:endParaRPr kumimoji="1" lang="en-US" altLang="zh-CN" sz="2000" dirty="0">
              <a:latin typeface="STKaiti" charset="-122"/>
              <a:ea typeface="STKaiti" charset="-122"/>
              <a:cs typeface="STKaiti" charset="-122"/>
            </a:endParaRPr>
          </a:p>
          <a:p>
            <a:endParaRPr kumimoji="1" lang="en-US" altLang="zh-CN" sz="2400" dirty="0">
              <a:latin typeface="STKaiti" charset="-122"/>
              <a:ea typeface="STKaiti" charset="-122"/>
              <a:cs typeface="STKaiti" charset="-122"/>
            </a:endParaRPr>
          </a:p>
          <a:p>
            <a:pPr marL="0" indent="0">
              <a:buNone/>
            </a:pPr>
            <a:endParaRPr kumimoji="1" lang="zh-CN" altLang="en-US" sz="2400" dirty="0">
              <a:latin typeface="STKaiti" charset="-122"/>
              <a:ea typeface="STKaiti" charset="-122"/>
              <a:cs typeface="STKaiti" charset="-122"/>
            </a:endParaRPr>
          </a:p>
          <a:p>
            <a:r>
              <a:rPr kumimoji="1" lang="zh-CN" altLang="en-US" sz="2400" dirty="0">
                <a:latin typeface="STKaiti" charset="-122"/>
                <a:ea typeface="STKaiti" charset="-122"/>
                <a:cs typeface="STKaiti" charset="-122"/>
              </a:rPr>
              <a:t>“智能体”：直接为人完成编码相关的整体项目与</a:t>
            </a:r>
            <a:endParaRPr kumimoji="1" lang="en-US" altLang="zh-CN" sz="2400" dirty="0">
              <a:latin typeface="STKaiti" charset="-122"/>
              <a:ea typeface="STKaiti" charset="-122"/>
              <a:cs typeface="STKaiti" charset="-122"/>
            </a:endParaRPr>
          </a:p>
          <a:p>
            <a:pPr lvl="1"/>
            <a:r>
              <a:rPr kumimoji="1" lang="zh-CN" altLang="en-US" sz="2000" dirty="0">
                <a:latin typeface="STKaiti" charset="-122"/>
                <a:ea typeface="STKaiti" charset="-122"/>
                <a:cs typeface="STKaiti" charset="-122"/>
              </a:rPr>
              <a:t>人直接给出需求，智能体（们）完成写代码、文档、测试、部署等全流程</a:t>
            </a:r>
            <a:endParaRPr kumimoji="1" lang="en-US" altLang="zh-CN" sz="2000" dirty="0">
              <a:latin typeface="STKaiti" charset="-122"/>
              <a:ea typeface="STKaiti" charset="-122"/>
              <a:cs typeface="STKaiti" charset="-122"/>
            </a:endParaRPr>
          </a:p>
          <a:p>
            <a:pPr lvl="1"/>
            <a:r>
              <a:rPr kumimoji="1" lang="zh-CN" altLang="en-US" sz="2000" dirty="0">
                <a:latin typeface="STKaiti" charset="-122"/>
                <a:ea typeface="STKaiti" charset="-122"/>
                <a:cs typeface="STKaiti" charset="-122"/>
              </a:rPr>
              <a:t>需要与编程环境自主交互</a:t>
            </a:r>
            <a:endParaRPr kumimoji="1" lang="zh-CN" altLang="en-US" sz="2400" dirty="0">
              <a:latin typeface="STKaiti" charset="-122"/>
              <a:ea typeface="STKaiti" charset="-122"/>
              <a:cs typeface="STKaiti" charset="-122"/>
            </a:endParaRPr>
          </a:p>
        </p:txBody>
      </p:sp>
      <p:pic>
        <p:nvPicPr>
          <p:cNvPr id="3" name="图形 2">
            <a:extLst>
              <a:ext uri="{FF2B5EF4-FFF2-40B4-BE49-F238E27FC236}">
                <a16:creationId xmlns:a16="http://schemas.microsoft.com/office/drawing/2014/main" id="{9BC6638C-C313-EB76-EACB-D47D4DE171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7544" y="5724422"/>
            <a:ext cx="576064" cy="576064"/>
          </a:xfrm>
          <a:prstGeom prst="rect">
            <a:avLst/>
          </a:prstGeom>
        </p:spPr>
      </p:pic>
      <p:sp>
        <p:nvSpPr>
          <p:cNvPr id="4" name="圆角矩形标注 3">
            <a:extLst>
              <a:ext uri="{FF2B5EF4-FFF2-40B4-BE49-F238E27FC236}">
                <a16:creationId xmlns:a16="http://schemas.microsoft.com/office/drawing/2014/main" id="{12A4EE54-A2C6-98F0-2165-322E43A43B5C}"/>
              </a:ext>
            </a:extLst>
          </p:cNvPr>
          <p:cNvSpPr/>
          <p:nvPr/>
        </p:nvSpPr>
        <p:spPr>
          <a:xfrm>
            <a:off x="1223628" y="5802245"/>
            <a:ext cx="2736304" cy="432048"/>
          </a:xfrm>
          <a:prstGeom prst="wedgeRoundRectCallout">
            <a:avLst>
              <a:gd name="adj1" fmla="val -57103"/>
              <a:gd name="adj2" fmla="val -17832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开发一个五子棋游戏。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18453E8-D383-12DB-1C19-AF06480092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9413" y="5023318"/>
            <a:ext cx="1440160" cy="1419876"/>
          </a:xfrm>
          <a:prstGeom prst="rect">
            <a:avLst/>
          </a:prstGeom>
        </p:spPr>
      </p:pic>
      <p:pic>
        <p:nvPicPr>
          <p:cNvPr id="11" name="图形 10">
            <a:extLst>
              <a:ext uri="{FF2B5EF4-FFF2-40B4-BE49-F238E27FC236}">
                <a16:creationId xmlns:a16="http://schemas.microsoft.com/office/drawing/2014/main" id="{FA7A91C6-61D8-BA14-CD18-8E4C463DAD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974117" y="5811079"/>
            <a:ext cx="576064" cy="576064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A71E5C7C-F4D2-46CA-6822-7D5096A70B7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15502" y="5014484"/>
            <a:ext cx="970786" cy="1419876"/>
          </a:xfrm>
          <a:prstGeom prst="rect">
            <a:avLst/>
          </a:prstGeom>
        </p:spPr>
      </p:pic>
      <p:pic>
        <p:nvPicPr>
          <p:cNvPr id="14" name="图形 13">
            <a:extLst>
              <a:ext uri="{FF2B5EF4-FFF2-40B4-BE49-F238E27FC236}">
                <a16:creationId xmlns:a16="http://schemas.microsoft.com/office/drawing/2014/main" id="{39615CE3-EE70-F2B8-E6C9-21468778F6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7544" y="2941163"/>
            <a:ext cx="576064" cy="576064"/>
          </a:xfrm>
          <a:prstGeom prst="rect">
            <a:avLst/>
          </a:prstGeom>
        </p:spPr>
      </p:pic>
      <p:sp>
        <p:nvSpPr>
          <p:cNvPr id="15" name="圆角矩形标注 14">
            <a:extLst>
              <a:ext uri="{FF2B5EF4-FFF2-40B4-BE49-F238E27FC236}">
                <a16:creationId xmlns:a16="http://schemas.microsoft.com/office/drawing/2014/main" id="{58B7BB5D-84B0-CEEB-D589-1C7CB8C81BD9}"/>
              </a:ext>
            </a:extLst>
          </p:cNvPr>
          <p:cNvSpPr/>
          <p:nvPr/>
        </p:nvSpPr>
        <p:spPr>
          <a:xfrm>
            <a:off x="1223628" y="3018986"/>
            <a:ext cx="2736304" cy="698046"/>
          </a:xfrm>
          <a:prstGeom prst="wedgeRoundRectCallout">
            <a:avLst>
              <a:gd name="adj1" fmla="val -57103"/>
              <a:gd name="adj2" fmla="val -17832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Game:</a:t>
            </a:r>
          </a:p>
          <a:p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__</a:t>
            </a:r>
            <a:r>
              <a:rPr kumimoji="1" lang="en-US" altLang="zh-CN" dirty="0" err="1">
                <a:latin typeface="Consolas" panose="020B0609020204030204" pitchFamily="49" charset="0"/>
                <a:cs typeface="Consolas" panose="020B0609020204030204" pitchFamily="49" charset="0"/>
              </a:rPr>
              <a:t>init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__():</a:t>
            </a:r>
            <a:endParaRPr kumimoji="1" lang="zh-CN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16" name="图形 15">
            <a:extLst>
              <a:ext uri="{FF2B5EF4-FFF2-40B4-BE49-F238E27FC236}">
                <a16:creationId xmlns:a16="http://schemas.microsoft.com/office/drawing/2014/main" id="{0AFBE573-0D56-594A-1966-095B6199BCE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973515" y="2941163"/>
            <a:ext cx="576064" cy="576064"/>
          </a:xfrm>
          <a:prstGeom prst="rect">
            <a:avLst/>
          </a:prstGeom>
        </p:spPr>
      </p:pic>
      <p:sp>
        <p:nvSpPr>
          <p:cNvPr id="17" name="圆角矩形标注 16">
            <a:extLst>
              <a:ext uri="{FF2B5EF4-FFF2-40B4-BE49-F238E27FC236}">
                <a16:creationId xmlns:a16="http://schemas.microsoft.com/office/drawing/2014/main" id="{8B0B9A63-E9DB-9E1A-2198-62EEE5A9987A}"/>
              </a:ext>
            </a:extLst>
          </p:cNvPr>
          <p:cNvSpPr/>
          <p:nvPr/>
        </p:nvSpPr>
        <p:spPr>
          <a:xfrm>
            <a:off x="4175956" y="3018986"/>
            <a:ext cx="3564396" cy="698046"/>
          </a:xfrm>
          <a:prstGeom prst="wedgeRoundRectCallout">
            <a:avLst>
              <a:gd name="adj1" fmla="val 57540"/>
              <a:gd name="adj2" fmla="val -17832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dirty="0" err="1">
                <a:latin typeface="Consolas" panose="020B0609020204030204" pitchFamily="49" charset="0"/>
                <a:cs typeface="Consolas" panose="020B0609020204030204" pitchFamily="49" charset="0"/>
              </a:rPr>
              <a:t>self.board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...</a:t>
            </a:r>
          </a:p>
          <a:p>
            <a:r>
              <a:rPr kumimoji="1" lang="en-US" altLang="zh-CN" dirty="0" err="1">
                <a:latin typeface="Consolas" panose="020B0609020204030204" pitchFamily="49" charset="0"/>
                <a:cs typeface="Consolas" panose="020B0609020204030204" pitchFamily="49" charset="0"/>
              </a:rPr>
              <a:t>self.current_player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...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</p:txBody>
      </p:sp>
      <p:sp>
        <p:nvSpPr>
          <p:cNvPr id="18" name="圆角矩形 17">
            <a:extLst>
              <a:ext uri="{FF2B5EF4-FFF2-40B4-BE49-F238E27FC236}">
                <a16:creationId xmlns:a16="http://schemas.microsoft.com/office/drawing/2014/main" id="{800DB90A-C7FF-53F6-108A-F5096BFC1B64}"/>
              </a:ext>
            </a:extLst>
          </p:cNvPr>
          <p:cNvSpPr/>
          <p:nvPr/>
        </p:nvSpPr>
        <p:spPr>
          <a:xfrm>
            <a:off x="7020272" y="1628800"/>
            <a:ext cx="1728192" cy="936104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单个</a:t>
            </a:r>
            <a:r>
              <a:rPr kumimoji="1" lang="en-US" altLang="zh-CN" dirty="0"/>
              <a:t>AI</a:t>
            </a:r>
            <a:r>
              <a:rPr kumimoji="1" lang="zh-CN" altLang="en-US" dirty="0"/>
              <a:t>可完成</a:t>
            </a:r>
          </a:p>
        </p:txBody>
      </p:sp>
      <p:sp>
        <p:nvSpPr>
          <p:cNvPr id="19" name="圆角矩形 18">
            <a:extLst>
              <a:ext uri="{FF2B5EF4-FFF2-40B4-BE49-F238E27FC236}">
                <a16:creationId xmlns:a16="http://schemas.microsoft.com/office/drawing/2014/main" id="{18BEE7B9-D1EC-0FC3-DD55-8E7A9A8711DF}"/>
              </a:ext>
            </a:extLst>
          </p:cNvPr>
          <p:cNvSpPr/>
          <p:nvPr/>
        </p:nvSpPr>
        <p:spPr>
          <a:xfrm>
            <a:off x="7020272" y="3856314"/>
            <a:ext cx="1728192" cy="1224063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可能需要多个</a:t>
            </a:r>
            <a:r>
              <a:rPr kumimoji="1" lang="en-US" altLang="zh-CN" dirty="0"/>
              <a:t>AI</a:t>
            </a:r>
            <a:r>
              <a:rPr kumimoji="1" lang="zh-CN" altLang="en-US" dirty="0"/>
              <a:t>共同完成；可能需要调用工具</a:t>
            </a:r>
          </a:p>
        </p:txBody>
      </p:sp>
    </p:spTree>
    <p:extLst>
      <p:ext uri="{BB962C8B-B14F-4D97-AF65-F5344CB8AC3E}">
        <p14:creationId xmlns:p14="http://schemas.microsoft.com/office/powerpoint/2010/main" val="36743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FD7BE51-03DD-4CCA-8227-D775462981B4}" type="slidenum">
              <a:rPr lang="en-US" altLang="zh-CN" smtClean="0"/>
              <a:pPr>
                <a:defRPr/>
              </a:pPr>
              <a:t>21</a:t>
            </a:fld>
            <a:endParaRPr lang="en-US" altLang="zh-CN"/>
          </a:p>
        </p:txBody>
      </p:sp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640960" cy="1325563"/>
          </a:xfrm>
        </p:spPr>
        <p:txBody>
          <a:bodyPr/>
          <a:lstStyle/>
          <a:p>
            <a:r>
              <a:rPr kumimoji="1" lang="zh-CN" altLang="en-US" dirty="0"/>
              <a:t>群体智能</a:t>
            </a:r>
          </a:p>
        </p:txBody>
      </p:sp>
      <p:sp>
        <p:nvSpPr>
          <p:cNvPr id="7" name="圆角矩形 6">
            <a:extLst>
              <a:ext uri="{FF2B5EF4-FFF2-40B4-BE49-F238E27FC236}">
                <a16:creationId xmlns:a16="http://schemas.microsoft.com/office/drawing/2014/main" id="{DC265B3A-72B6-3200-95D7-5A6CFC7E3E17}"/>
              </a:ext>
            </a:extLst>
          </p:cNvPr>
          <p:cNvSpPr/>
          <p:nvPr/>
        </p:nvSpPr>
        <p:spPr>
          <a:xfrm>
            <a:off x="276501" y="1621881"/>
            <a:ext cx="4019387" cy="4986708"/>
          </a:xfrm>
          <a:prstGeom prst="roundRect">
            <a:avLst>
              <a:gd name="adj" fmla="val 3095"/>
            </a:avLst>
          </a:prstGeom>
          <a:noFill/>
          <a:ln w="28575" cap="flat" cmpd="sng">
            <a:solidFill>
              <a:srgbClr val="161930"/>
            </a:solidFill>
            <a:prstDash val="solid"/>
            <a:miter lim="800000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39D5748-3AA0-B87A-91D6-EA9ABF6C2F19}"/>
              </a:ext>
            </a:extLst>
          </p:cNvPr>
          <p:cNvSpPr txBox="1"/>
          <p:nvPr/>
        </p:nvSpPr>
        <p:spPr>
          <a:xfrm>
            <a:off x="1270531" y="1340768"/>
            <a:ext cx="2031325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zh-CN" altLang="en-US" sz="2400" b="1" dirty="0">
                <a:latin typeface="Microsoft YaHei" panose="020B0703020204020201" pitchFamily="34" charset="-122"/>
                <a:ea typeface="Microsoft YaHei" panose="020B0703020204020201" pitchFamily="34" charset="-122"/>
              </a:rPr>
              <a:t>个体智能涌现</a:t>
            </a:r>
          </a:p>
        </p:txBody>
      </p:sp>
      <p:sp>
        <p:nvSpPr>
          <p:cNvPr id="18" name="圆角矩形 17">
            <a:extLst>
              <a:ext uri="{FF2B5EF4-FFF2-40B4-BE49-F238E27FC236}">
                <a16:creationId xmlns:a16="http://schemas.microsoft.com/office/drawing/2014/main" id="{EA0D33DC-A8A2-5912-3638-5C16D26974C8}"/>
              </a:ext>
            </a:extLst>
          </p:cNvPr>
          <p:cNvSpPr/>
          <p:nvPr/>
        </p:nvSpPr>
        <p:spPr>
          <a:xfrm>
            <a:off x="4803973" y="1621881"/>
            <a:ext cx="4110275" cy="4986708"/>
          </a:xfrm>
          <a:prstGeom prst="roundRect">
            <a:avLst>
              <a:gd name="adj" fmla="val 3095"/>
            </a:avLst>
          </a:prstGeom>
          <a:noFill/>
          <a:ln w="28575" cap="flat" cmpd="sng">
            <a:solidFill>
              <a:srgbClr val="161930"/>
            </a:solidFill>
            <a:prstDash val="solid"/>
            <a:miter lim="800000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E49C5778-4FF4-06AF-EDF0-61759D432D07}"/>
              </a:ext>
            </a:extLst>
          </p:cNvPr>
          <p:cNvSpPr txBox="1"/>
          <p:nvPr/>
        </p:nvSpPr>
        <p:spPr>
          <a:xfrm>
            <a:off x="5853043" y="1348838"/>
            <a:ext cx="2031325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zh-CN" altLang="en-US" sz="2400" b="1" dirty="0">
                <a:latin typeface="Microsoft YaHei" panose="020B0703020204020201" pitchFamily="34" charset="-122"/>
                <a:ea typeface="Microsoft YaHei" panose="020B0703020204020201" pitchFamily="34" charset="-122"/>
              </a:rPr>
              <a:t>群体智能涌现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2268971A-3F69-1B8B-7B23-821FEBEFD30D}"/>
              </a:ext>
            </a:extLst>
          </p:cNvPr>
          <p:cNvSpPr txBox="1"/>
          <p:nvPr/>
        </p:nvSpPr>
        <p:spPr>
          <a:xfrm>
            <a:off x="419674" y="1870023"/>
            <a:ext cx="38429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b="1" dirty="0">
                <a:solidFill>
                  <a:srgbClr val="0074DD"/>
                </a:solidFill>
                <a:latin typeface="Microsoft YaHei" panose="020B0703020204020201" pitchFamily="34" charset="-122"/>
                <a:ea typeface="Microsoft YaHei" panose="020B0703020204020201" pitchFamily="34" charset="-122"/>
              </a:rPr>
              <a:t>神经元数量增加</a:t>
            </a:r>
            <a:r>
              <a:rPr kumimoji="1" lang="zh-CN" altLang="en-US" sz="1600" dirty="0">
                <a:latin typeface="Microsoft YaHei" panose="020B0703020204020201" pitchFamily="34" charset="-122"/>
                <a:ea typeface="Microsoft YaHei" panose="020B0703020204020201" pitchFamily="34" charset="-122"/>
              </a:rPr>
              <a:t>带来</a:t>
            </a:r>
            <a:r>
              <a:rPr kumimoji="1" lang="zh-CN" altLang="en-US" sz="1600" b="1" dirty="0">
                <a:solidFill>
                  <a:srgbClr val="0074DD"/>
                </a:solidFill>
                <a:latin typeface="Microsoft YaHei" panose="020B0703020204020201" pitchFamily="34" charset="-122"/>
                <a:ea typeface="Microsoft YaHei" panose="020B0703020204020201" pitchFamily="34" charset="-122"/>
              </a:rPr>
              <a:t>生物个体的智能涌现</a:t>
            </a:r>
          </a:p>
        </p:txBody>
      </p:sp>
      <p:sp>
        <p:nvSpPr>
          <p:cNvPr id="21" name="下箭头 20">
            <a:extLst>
              <a:ext uri="{FF2B5EF4-FFF2-40B4-BE49-F238E27FC236}">
                <a16:creationId xmlns:a16="http://schemas.microsoft.com/office/drawing/2014/main" id="{B424A00B-FFDF-FC46-0C44-475C73A3A18A}"/>
              </a:ext>
            </a:extLst>
          </p:cNvPr>
          <p:cNvSpPr/>
          <p:nvPr/>
        </p:nvSpPr>
        <p:spPr>
          <a:xfrm>
            <a:off x="2131730" y="2374895"/>
            <a:ext cx="308925" cy="395416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F5CD97D1-3877-5335-4D88-59BE711BB2F8}"/>
              </a:ext>
            </a:extLst>
          </p:cNvPr>
          <p:cNvSpPr txBox="1"/>
          <p:nvPr/>
        </p:nvSpPr>
        <p:spPr>
          <a:xfrm>
            <a:off x="596660" y="2853150"/>
            <a:ext cx="34676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b="1" dirty="0">
                <a:solidFill>
                  <a:srgbClr val="0074DD"/>
                </a:solidFill>
                <a:latin typeface="Microsoft YaHei" panose="020B0703020204020201" pitchFamily="34" charset="-122"/>
                <a:ea typeface="Microsoft YaHei" panose="020B0703020204020201" pitchFamily="34" charset="-122"/>
              </a:rPr>
              <a:t>参数增加</a:t>
            </a:r>
            <a:r>
              <a:rPr kumimoji="1" lang="zh-CN" altLang="en-US" sz="1600" dirty="0">
                <a:latin typeface="Microsoft YaHei" panose="020B0703020204020201" pitchFamily="34" charset="-122"/>
                <a:ea typeface="Microsoft YaHei" panose="020B0703020204020201" pitchFamily="34" charset="-122"/>
              </a:rPr>
              <a:t>带来单个</a:t>
            </a:r>
            <a:r>
              <a:rPr kumimoji="1" lang="zh-CN" altLang="en-US" sz="1600" b="1" dirty="0">
                <a:solidFill>
                  <a:srgbClr val="0074DD"/>
                </a:solidFill>
                <a:latin typeface="Microsoft YaHei" panose="020B0703020204020201" pitchFamily="34" charset="-122"/>
                <a:ea typeface="Microsoft YaHei" panose="020B0703020204020201" pitchFamily="34" charset="-122"/>
              </a:rPr>
              <a:t>大模型的智能涌现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C6E949AC-C7D4-9197-9716-1D7479AFEFC7}"/>
              </a:ext>
            </a:extLst>
          </p:cNvPr>
          <p:cNvSpPr txBox="1"/>
          <p:nvPr/>
        </p:nvSpPr>
        <p:spPr>
          <a:xfrm>
            <a:off x="5250979" y="1835615"/>
            <a:ext cx="32624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b="1" dirty="0">
                <a:solidFill>
                  <a:srgbClr val="0074DD"/>
                </a:solidFill>
                <a:latin typeface="Microsoft YaHei" panose="020B0703020204020201" pitchFamily="34" charset="-122"/>
                <a:ea typeface="Microsoft YaHei" panose="020B0703020204020201" pitchFamily="34" charset="-122"/>
              </a:rPr>
              <a:t>生物体群聚</a:t>
            </a:r>
            <a:r>
              <a:rPr kumimoji="1" lang="zh-CN" altLang="en-US" sz="1600" dirty="0">
                <a:latin typeface="Microsoft YaHei" panose="020B0703020204020201" pitchFamily="34" charset="-122"/>
                <a:ea typeface="Microsoft YaHei" panose="020B0703020204020201" pitchFamily="34" charset="-122"/>
              </a:rPr>
              <a:t>带来</a:t>
            </a:r>
            <a:r>
              <a:rPr kumimoji="1" lang="zh-CN" altLang="en-US" sz="1600" b="1" dirty="0">
                <a:solidFill>
                  <a:srgbClr val="0074DD"/>
                </a:solidFill>
                <a:latin typeface="Microsoft YaHei" panose="020B0703020204020201" pitchFamily="34" charset="-122"/>
                <a:ea typeface="Microsoft YaHei" panose="020B0703020204020201" pitchFamily="34" charset="-122"/>
              </a:rPr>
              <a:t>生物群体智能涌现</a:t>
            </a:r>
          </a:p>
        </p:txBody>
      </p:sp>
      <p:sp>
        <p:nvSpPr>
          <p:cNvPr id="24" name="下箭头 23">
            <a:extLst>
              <a:ext uri="{FF2B5EF4-FFF2-40B4-BE49-F238E27FC236}">
                <a16:creationId xmlns:a16="http://schemas.microsoft.com/office/drawing/2014/main" id="{EE270D78-E824-8102-3AE6-7B460052443A}"/>
              </a:ext>
            </a:extLst>
          </p:cNvPr>
          <p:cNvSpPr/>
          <p:nvPr/>
        </p:nvSpPr>
        <p:spPr>
          <a:xfrm>
            <a:off x="6784663" y="2403221"/>
            <a:ext cx="308925" cy="395416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2696E8FA-6C4E-FD57-E9AD-4D59A6058CEE}"/>
              </a:ext>
            </a:extLst>
          </p:cNvPr>
          <p:cNvSpPr txBox="1"/>
          <p:nvPr/>
        </p:nvSpPr>
        <p:spPr>
          <a:xfrm>
            <a:off x="5668878" y="2909561"/>
            <a:ext cx="26821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b="1" dirty="0">
                <a:solidFill>
                  <a:srgbClr val="0074DD"/>
                </a:solidFill>
                <a:latin typeface="Microsoft YaHei" panose="020B0703020204020201" pitchFamily="34" charset="-122"/>
                <a:ea typeface="Microsoft YaHei" panose="020B0703020204020201" pitchFamily="34" charset="-122"/>
              </a:rPr>
              <a:t>AI</a:t>
            </a:r>
            <a:r>
              <a:rPr kumimoji="1" lang="zh-CN" altLang="en-US" sz="1600" b="1" dirty="0">
                <a:solidFill>
                  <a:srgbClr val="0074DD"/>
                </a:solidFill>
                <a:latin typeface="Microsoft YaHei" panose="020B0703020204020201" pitchFamily="34" charset="-122"/>
                <a:ea typeface="Microsoft YaHei" panose="020B0703020204020201" pitchFamily="34" charset="-122"/>
              </a:rPr>
              <a:t>群聚</a:t>
            </a:r>
            <a:r>
              <a:rPr kumimoji="1" lang="zh-CN" altLang="en-US" sz="1600" dirty="0">
                <a:latin typeface="Microsoft YaHei" panose="020B0703020204020201" pitchFamily="34" charset="-122"/>
                <a:ea typeface="Microsoft YaHei" panose="020B0703020204020201" pitchFamily="34" charset="-122"/>
              </a:rPr>
              <a:t>带来</a:t>
            </a:r>
            <a:r>
              <a:rPr kumimoji="1" lang="en-US" altLang="zh-CN" sz="1600" b="1" dirty="0">
                <a:solidFill>
                  <a:srgbClr val="0074DD"/>
                </a:solidFill>
                <a:latin typeface="Microsoft YaHei" panose="020B0703020204020201" pitchFamily="34" charset="-122"/>
                <a:ea typeface="Microsoft YaHei" panose="020B0703020204020201" pitchFamily="34" charset="-122"/>
              </a:rPr>
              <a:t>AI</a:t>
            </a:r>
            <a:r>
              <a:rPr kumimoji="1" lang="zh-CN" altLang="en-US" sz="1600" b="1" dirty="0">
                <a:solidFill>
                  <a:srgbClr val="0074DD"/>
                </a:solidFill>
                <a:latin typeface="Microsoft YaHei" panose="020B0703020204020201" pitchFamily="34" charset="-122"/>
                <a:ea typeface="Microsoft YaHei" panose="020B0703020204020201" pitchFamily="34" charset="-122"/>
              </a:rPr>
              <a:t>群体智能涌现</a:t>
            </a:r>
          </a:p>
        </p:txBody>
      </p:sp>
      <p:sp>
        <p:nvSpPr>
          <p:cNvPr id="26" name="右箭头 25">
            <a:extLst>
              <a:ext uri="{FF2B5EF4-FFF2-40B4-BE49-F238E27FC236}">
                <a16:creationId xmlns:a16="http://schemas.microsoft.com/office/drawing/2014/main" id="{4A50D62E-3AD5-D43F-991E-5B9BE8FC317B}"/>
              </a:ext>
            </a:extLst>
          </p:cNvPr>
          <p:cNvSpPr/>
          <p:nvPr/>
        </p:nvSpPr>
        <p:spPr>
          <a:xfrm>
            <a:off x="4377744" y="3787857"/>
            <a:ext cx="403690" cy="217960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0B315534-1C8F-7D9C-8F9F-792161EEC1F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32925" y="3469963"/>
            <a:ext cx="1955252" cy="1955252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DD31F9B6-82FA-9A4A-6922-924D4741FE7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21836" y="3488827"/>
            <a:ext cx="1933095" cy="1933095"/>
          </a:xfrm>
          <a:prstGeom prst="rect">
            <a:avLst/>
          </a:prstGeom>
        </p:spPr>
      </p:pic>
      <p:sp>
        <p:nvSpPr>
          <p:cNvPr id="29" name="文本框 28">
            <a:extLst>
              <a:ext uri="{FF2B5EF4-FFF2-40B4-BE49-F238E27FC236}">
                <a16:creationId xmlns:a16="http://schemas.microsoft.com/office/drawing/2014/main" id="{3E453FFD-FCD4-C2B1-3D6F-8782BCA1CF46}"/>
              </a:ext>
            </a:extLst>
          </p:cNvPr>
          <p:cNvSpPr txBox="1"/>
          <p:nvPr/>
        </p:nvSpPr>
        <p:spPr>
          <a:xfrm>
            <a:off x="251520" y="3644539"/>
            <a:ext cx="400110" cy="185368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kumimoji="1" lang="zh-CN" altLang="en-US" sz="1400" b="1" dirty="0"/>
              <a:t>大脑神经元数量</a:t>
            </a:r>
            <a:r>
              <a:rPr kumimoji="1" lang="en-US" altLang="zh-CN" sz="1400" b="1" dirty="0"/>
              <a:t>(</a:t>
            </a:r>
            <a:r>
              <a:rPr kumimoji="1" lang="zh-CN" altLang="en-US" sz="1400" b="1" dirty="0"/>
              <a:t>十亿</a:t>
            </a:r>
            <a:r>
              <a:rPr kumimoji="1" lang="en-US" altLang="zh-CN" sz="1400" b="1" dirty="0"/>
              <a:t>)</a:t>
            </a:r>
            <a:endParaRPr kumimoji="1" lang="zh-CN" altLang="en-US" sz="1400" b="1" dirty="0"/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1D4444DB-6501-8ABF-A5C5-107A1BC33950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5674" y="5534433"/>
            <a:ext cx="320938" cy="408467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A4FDE7C4-187E-0EB3-3A59-939E1825209E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5968" y="5531100"/>
            <a:ext cx="250331" cy="250331"/>
          </a:xfrm>
          <a:prstGeom prst="rect">
            <a:avLst/>
          </a:prstGeom>
        </p:spPr>
      </p:pic>
      <p:graphicFrame>
        <p:nvGraphicFramePr>
          <p:cNvPr id="32" name="图表 31">
            <a:extLst>
              <a:ext uri="{FF2B5EF4-FFF2-40B4-BE49-F238E27FC236}">
                <a16:creationId xmlns:a16="http://schemas.microsoft.com/office/drawing/2014/main" id="{6A3C4BCD-AC21-40BD-1C0C-76F0B7679C63}"/>
              </a:ext>
            </a:extLst>
          </p:cNvPr>
          <p:cNvGraphicFramePr/>
          <p:nvPr/>
        </p:nvGraphicFramePr>
        <p:xfrm>
          <a:off x="488340" y="3372658"/>
          <a:ext cx="1832904" cy="22278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pic>
        <p:nvPicPr>
          <p:cNvPr id="33" name="图片 32">
            <a:extLst>
              <a:ext uri="{FF2B5EF4-FFF2-40B4-BE49-F238E27FC236}">
                <a16:creationId xmlns:a16="http://schemas.microsoft.com/office/drawing/2014/main" id="{7D194FC3-ED9E-EC24-62EF-D158471D3A92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73505" y="5502817"/>
            <a:ext cx="300928" cy="297070"/>
          </a:xfrm>
          <a:prstGeom prst="rect">
            <a:avLst/>
          </a:prstGeom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7ED62DE7-ADC9-1F97-6060-35285BC125BD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82642" y="5498945"/>
            <a:ext cx="290468" cy="297070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90EF69BE-D02C-6E06-8FF8-6CFD30C00740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79566" y="5459473"/>
            <a:ext cx="214619" cy="453469"/>
          </a:xfrm>
          <a:prstGeom prst="rect">
            <a:avLst/>
          </a:prstGeom>
        </p:spPr>
      </p:pic>
      <p:graphicFrame>
        <p:nvGraphicFramePr>
          <p:cNvPr id="36" name="图表 35">
            <a:extLst>
              <a:ext uri="{FF2B5EF4-FFF2-40B4-BE49-F238E27FC236}">
                <a16:creationId xmlns:a16="http://schemas.microsoft.com/office/drawing/2014/main" id="{88D97C5B-CB83-B49A-8FC6-13F57AF52043}"/>
              </a:ext>
            </a:extLst>
          </p:cNvPr>
          <p:cNvGraphicFramePr/>
          <p:nvPr/>
        </p:nvGraphicFramePr>
        <p:xfrm>
          <a:off x="2372332" y="3378983"/>
          <a:ext cx="2014693" cy="267877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"/>
          </a:graphicData>
        </a:graphic>
      </p:graphicFrame>
      <p:sp>
        <p:nvSpPr>
          <p:cNvPr id="37" name="文本框 36">
            <a:extLst>
              <a:ext uri="{FF2B5EF4-FFF2-40B4-BE49-F238E27FC236}">
                <a16:creationId xmlns:a16="http://schemas.microsoft.com/office/drawing/2014/main" id="{AE92A317-D033-4B33-F5A4-AB9E6317C26B}"/>
              </a:ext>
            </a:extLst>
          </p:cNvPr>
          <p:cNvSpPr txBox="1"/>
          <p:nvPr/>
        </p:nvSpPr>
        <p:spPr>
          <a:xfrm>
            <a:off x="2101355" y="3896837"/>
            <a:ext cx="400110" cy="150613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kumimoji="1" lang="zh-CN" altLang="en-US" sz="1400" b="1" dirty="0"/>
              <a:t>模型参数量</a:t>
            </a:r>
            <a:r>
              <a:rPr kumimoji="1" lang="en-US" altLang="zh-CN" sz="1400" b="1" dirty="0"/>
              <a:t>(</a:t>
            </a:r>
            <a:r>
              <a:rPr kumimoji="1" lang="zh-CN" altLang="en-US" sz="1400" b="1" dirty="0"/>
              <a:t>百万</a:t>
            </a:r>
            <a:r>
              <a:rPr kumimoji="1" lang="en-US" altLang="zh-CN" sz="1400" b="1" dirty="0"/>
              <a:t>)</a:t>
            </a:r>
            <a:endParaRPr kumimoji="1" lang="zh-CN" altLang="en-US" sz="1400" b="1" dirty="0"/>
          </a:p>
        </p:txBody>
      </p:sp>
      <p:cxnSp>
        <p:nvCxnSpPr>
          <p:cNvPr id="38" name="直线箭头连接符 37">
            <a:extLst>
              <a:ext uri="{FF2B5EF4-FFF2-40B4-BE49-F238E27FC236}">
                <a16:creationId xmlns:a16="http://schemas.microsoft.com/office/drawing/2014/main" id="{70140FC8-2CE2-2D82-718E-5316775EA259}"/>
              </a:ext>
            </a:extLst>
          </p:cNvPr>
          <p:cNvCxnSpPr>
            <a:cxnSpLocks/>
          </p:cNvCxnSpPr>
          <p:nvPr/>
        </p:nvCxnSpPr>
        <p:spPr>
          <a:xfrm flipV="1">
            <a:off x="1115160" y="3674528"/>
            <a:ext cx="712798" cy="1437103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线箭头连接符 38">
            <a:extLst>
              <a:ext uri="{FF2B5EF4-FFF2-40B4-BE49-F238E27FC236}">
                <a16:creationId xmlns:a16="http://schemas.microsoft.com/office/drawing/2014/main" id="{EDE9B081-AFFA-0CFD-FFF8-CFFEB2759168}"/>
              </a:ext>
            </a:extLst>
          </p:cNvPr>
          <p:cNvCxnSpPr>
            <a:cxnSpLocks/>
          </p:cNvCxnSpPr>
          <p:nvPr/>
        </p:nvCxnSpPr>
        <p:spPr>
          <a:xfrm flipV="1">
            <a:off x="3199530" y="3559535"/>
            <a:ext cx="655820" cy="871112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14558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A0ED2A-5799-504F-5E73-9DE4A0F5B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群体智能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16C983D-A2C1-64D3-BFC1-8BFE559568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群体智能可分为社会模拟型与任务完成型</a:t>
            </a:r>
          </a:p>
          <a:p>
            <a:endParaRPr kumimoji="1" lang="zh-CN" altLang="en-US" dirty="0"/>
          </a:p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0165E45-B1A3-301F-D83A-BF9605775B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FD7BE51-03DD-4CCA-8227-D775462981B4}" type="slidenum">
              <a:rPr lang="en-US" altLang="zh-CN" smtClean="0"/>
              <a:pPr>
                <a:defRPr/>
              </a:pPr>
              <a:t>22</a:t>
            </a:fld>
            <a:endParaRPr lang="en-US" altLang="zh-CN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CC004A6-D4B2-F22C-D270-3761ADE06FE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04" y="2348880"/>
            <a:ext cx="4736249" cy="252274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7E2AA3E-FCDA-FA1F-1B63-C7CA35AEB46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60297" y="2159190"/>
            <a:ext cx="3775933" cy="2726836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DA86BAAE-39FB-0750-EB4F-8C7D0F66506A}"/>
              </a:ext>
            </a:extLst>
          </p:cNvPr>
          <p:cNvSpPr txBox="1"/>
          <p:nvPr/>
        </p:nvSpPr>
        <p:spPr>
          <a:xfrm>
            <a:off x="107504" y="5130039"/>
            <a:ext cx="473624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zh-CN" altLang="en-US" b="1" dirty="0">
                <a:solidFill>
                  <a:srgbClr val="0074DD"/>
                </a:solidFill>
                <a:latin typeface="Microsoft YaHei" panose="020B0703020204020201" pitchFamily="34" charset="-122"/>
                <a:ea typeface="Microsoft YaHei" panose="020B0703020204020201" pitchFamily="34" charset="-122"/>
              </a:rPr>
              <a:t>社会模拟型</a:t>
            </a:r>
            <a:endParaRPr kumimoji="1" lang="en-US" altLang="zh-CN" b="1" dirty="0">
              <a:solidFill>
                <a:srgbClr val="0074DD"/>
              </a:solidFill>
              <a:latin typeface="Microsoft YaHei" panose="020B0703020204020201" pitchFamily="34" charset="-122"/>
              <a:ea typeface="Microsoft YaHei" panose="020B0703020204020201" pitchFamily="34" charset="-122"/>
            </a:endParaRPr>
          </a:p>
          <a:p>
            <a:pPr algn="ctr"/>
            <a:r>
              <a:rPr kumimoji="1" lang="zh-CN" altLang="en-US" dirty="0">
                <a:latin typeface="Microsoft YaHei" panose="020B0703020204020201" pitchFamily="34" charset="-122"/>
                <a:ea typeface="Microsoft YaHei" panose="020B0703020204020201" pitchFamily="34" charset="-122"/>
              </a:rPr>
              <a:t>斯坦福的</a:t>
            </a:r>
            <a:r>
              <a:rPr kumimoji="1" lang="en-US" altLang="zh-CN" dirty="0" err="1">
                <a:latin typeface="Microsoft YaHei" panose="020B0703020204020201" pitchFamily="34" charset="-122"/>
                <a:ea typeface="Microsoft YaHei" panose="020B0703020204020201" pitchFamily="34" charset="-122"/>
              </a:rPr>
              <a:t>SmallVille</a:t>
            </a:r>
            <a:r>
              <a:rPr kumimoji="1" lang="zh-CN" altLang="en-US" dirty="0">
                <a:latin typeface="Microsoft YaHei" panose="020B0703020204020201" pitchFamily="34" charset="-122"/>
                <a:ea typeface="Microsoft YaHei" panose="020B0703020204020201" pitchFamily="34" charset="-122"/>
              </a:rPr>
              <a:t>小镇：基于层次规划的智能体社会小镇，实现人类社群活动行为的可信模拟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DDD43D3-1554-9114-1D50-A43162608F8B}"/>
              </a:ext>
            </a:extLst>
          </p:cNvPr>
          <p:cNvSpPr txBox="1"/>
          <p:nvPr/>
        </p:nvSpPr>
        <p:spPr>
          <a:xfrm>
            <a:off x="5004048" y="5172322"/>
            <a:ext cx="403244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zh-CN" altLang="en-US" b="1" dirty="0">
                <a:solidFill>
                  <a:srgbClr val="0074DD"/>
                </a:solidFill>
                <a:latin typeface="Microsoft YaHei" panose="020B0703020204020201" pitchFamily="34" charset="-122"/>
                <a:ea typeface="Microsoft YaHei" panose="020B0703020204020201" pitchFamily="34" charset="-122"/>
              </a:rPr>
              <a:t>任务完成型</a:t>
            </a:r>
            <a:endParaRPr kumimoji="1" lang="en-US" altLang="zh-CN" b="1" dirty="0">
              <a:solidFill>
                <a:srgbClr val="0074DD"/>
              </a:solidFill>
              <a:latin typeface="Microsoft YaHei" panose="020B0703020204020201" pitchFamily="34" charset="-122"/>
              <a:ea typeface="Microsoft YaHei" panose="020B0703020204020201" pitchFamily="34" charset="-122"/>
            </a:endParaRPr>
          </a:p>
          <a:p>
            <a:pPr algn="ctr"/>
            <a:r>
              <a:rPr kumimoji="1" lang="zh-CN" altLang="en-US" dirty="0">
                <a:latin typeface="Microsoft YaHei" panose="020B0703020204020201" pitchFamily="34" charset="-122"/>
                <a:ea typeface="Microsoft YaHei" panose="020B0703020204020201" pitchFamily="34" charset="-122"/>
              </a:rPr>
              <a:t>清华</a:t>
            </a:r>
            <a:r>
              <a:rPr kumimoji="1" lang="en-US" altLang="zh-CN" dirty="0">
                <a:latin typeface="Microsoft YaHei" panose="020B0703020204020201" pitchFamily="34" charset="-122"/>
                <a:ea typeface="Microsoft YaHei" panose="020B0703020204020201" pitchFamily="34" charset="-122"/>
              </a:rPr>
              <a:t>NLP</a:t>
            </a:r>
            <a:r>
              <a:rPr kumimoji="1" lang="zh-CN" altLang="en-US" dirty="0">
                <a:latin typeface="Microsoft YaHei" panose="020B0703020204020201" pitchFamily="34" charset="-122"/>
                <a:ea typeface="Microsoft YaHei" panose="020B0703020204020201" pitchFamily="34" charset="-122"/>
              </a:rPr>
              <a:t>的</a:t>
            </a:r>
            <a:r>
              <a:rPr kumimoji="1" lang="en-US" altLang="zh-CN" dirty="0" err="1">
                <a:latin typeface="Microsoft YaHei" panose="020B0703020204020201" pitchFamily="34" charset="-122"/>
                <a:ea typeface="Microsoft YaHei" panose="020B0703020204020201" pitchFamily="34" charset="-122"/>
              </a:rPr>
              <a:t>ChatDev</a:t>
            </a:r>
            <a:r>
              <a:rPr kumimoji="1" lang="zh-CN" altLang="en-US" dirty="0">
                <a:latin typeface="Microsoft YaHei" panose="020B0703020204020201" pitchFamily="34" charset="-122"/>
                <a:ea typeface="Microsoft YaHei" panose="020B0703020204020201" pitchFamily="34" charset="-122"/>
              </a:rPr>
              <a:t>数字团队：基于语言交互的智能体软件开发，实现群体交互协作式任务完成</a:t>
            </a:r>
            <a:endParaRPr lang="zh-CN" altLang="en-US" strike="sngStrike" dirty="0"/>
          </a:p>
        </p:txBody>
      </p:sp>
    </p:spTree>
    <p:extLst>
      <p:ext uri="{BB962C8B-B14F-4D97-AF65-F5344CB8AC3E}">
        <p14:creationId xmlns:p14="http://schemas.microsoft.com/office/powerpoint/2010/main" val="32113794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9B21B1-27EB-2164-C9C5-5AED94B5F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群体智能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5E0FC9A-18CB-51B9-9E8C-106AF9B2B9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28800"/>
            <a:ext cx="4303390" cy="4749029"/>
          </a:xfrm>
        </p:spPr>
        <p:txBody>
          <a:bodyPr/>
          <a:lstStyle/>
          <a:p>
            <a:r>
              <a:rPr kumimoji="1" lang="zh-CN" altLang="en-US" dirty="0">
                <a:solidFill>
                  <a:srgbClr val="FF0000"/>
                </a:solidFill>
              </a:rPr>
              <a:t>语言交互</a:t>
            </a:r>
            <a:r>
              <a:rPr kumimoji="1" lang="zh-CN" altLang="en-US" dirty="0"/>
              <a:t>搭建沟通桥梁，通过任务分工和协作执行处理复杂任务</a:t>
            </a:r>
          </a:p>
          <a:p>
            <a:endParaRPr kumimoji="1" lang="en-US" altLang="zh-CN" dirty="0">
              <a:solidFill>
                <a:srgbClr val="FF0000"/>
              </a:solidFill>
            </a:endParaRPr>
          </a:p>
          <a:p>
            <a:r>
              <a:rPr kumimoji="1" lang="zh-CN" altLang="en-US" dirty="0">
                <a:solidFill>
                  <a:srgbClr val="FF0000"/>
                </a:solidFill>
              </a:rPr>
              <a:t>集体协作</a:t>
            </a:r>
            <a:r>
              <a:rPr kumimoji="1" lang="zh-CN" altLang="en-US" dirty="0"/>
              <a:t>实现多方优势互补、配合无间，有效提高解决问题的准确率</a:t>
            </a:r>
          </a:p>
          <a:p>
            <a:endParaRPr kumimoji="1" lang="en-US" altLang="zh-CN" dirty="0"/>
          </a:p>
          <a:p>
            <a:endParaRPr kumimoji="1" lang="zh-CN" altLang="en-US" dirty="0"/>
          </a:p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617B56E-93D3-C838-23E1-55B0DCC8C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FD7BE51-03DD-4CCA-8227-D775462981B4}" type="slidenum">
              <a:rPr lang="en-US" altLang="zh-CN" smtClean="0"/>
              <a:pPr>
                <a:defRPr/>
              </a:pPr>
              <a:t>23</a:t>
            </a:fld>
            <a:endParaRPr lang="en-US" altLang="zh-CN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3F9CCC6-7F52-1DC6-2633-9A001A1E03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9157" y="1772816"/>
            <a:ext cx="3878213" cy="3471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9627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645527-6BF3-8468-23D6-BC26AD3EA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工具调用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850D359-C2D3-ABB3-859B-4CFBE51AD0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628801"/>
            <a:ext cx="4824536" cy="4749029"/>
          </a:xfrm>
        </p:spPr>
        <p:txBody>
          <a:bodyPr/>
          <a:lstStyle/>
          <a:p>
            <a:r>
              <a:rPr kumimoji="1" lang="en-US" altLang="zh-CN" dirty="0"/>
              <a:t>AI</a:t>
            </a:r>
            <a:r>
              <a:rPr kumimoji="1" lang="zh-CN" altLang="en-US" dirty="0"/>
              <a:t>具备调用外部工具的能力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通常通过输出函数调用（</a:t>
            </a:r>
            <a:r>
              <a:rPr kumimoji="1" lang="en-US" altLang="zh-CN" dirty="0"/>
              <a:t>function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call</a:t>
            </a:r>
            <a:r>
              <a:rPr kumimoji="1" lang="zh-CN" altLang="en-US" dirty="0"/>
              <a:t>）的形式</a:t>
            </a:r>
            <a:endParaRPr kumimoji="1" lang="en-US" altLang="zh-CN" dirty="0"/>
          </a:p>
          <a:p>
            <a:pPr lvl="1"/>
            <a:endParaRPr kumimoji="1" lang="en-US" altLang="zh-CN" dirty="0"/>
          </a:p>
          <a:p>
            <a:pPr lvl="1"/>
            <a:endParaRPr kumimoji="1" lang="en-US" altLang="zh-CN" dirty="0"/>
          </a:p>
          <a:p>
            <a:pPr lvl="1"/>
            <a:r>
              <a:rPr kumimoji="1" lang="zh-CN" altLang="en-US" dirty="0"/>
              <a:t>通过工具调用，</a:t>
            </a:r>
            <a:r>
              <a:rPr kumimoji="1" lang="en-US" altLang="zh-CN" dirty="0"/>
              <a:t>AI</a:t>
            </a:r>
            <a:r>
              <a:rPr kumimoji="1" lang="zh-CN" altLang="en-US" dirty="0"/>
              <a:t>能够和预定义的外部环境进行</a:t>
            </a:r>
            <a:r>
              <a:rPr kumimoji="1" lang="zh-CN" altLang="en-US" dirty="0">
                <a:solidFill>
                  <a:srgbClr val="FF0000"/>
                </a:solidFill>
              </a:rPr>
              <a:t>交互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A4B9656-E90C-3288-327C-BB7ABED3A8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FD7BE51-03DD-4CCA-8227-D775462981B4}" type="slidenum">
              <a:rPr lang="en-US" altLang="zh-CN" smtClean="0"/>
              <a:t>24</a:t>
            </a:fld>
            <a:endParaRPr lang="en-US" altLang="zh-CN"/>
          </a:p>
        </p:txBody>
      </p:sp>
      <p:pic>
        <p:nvPicPr>
          <p:cNvPr id="1026" name="Picture 2" descr="drawing">
            <a:extLst>
              <a:ext uri="{FF2B5EF4-FFF2-40B4-BE49-F238E27FC236}">
                <a16:creationId xmlns:a16="http://schemas.microsoft.com/office/drawing/2014/main" id="{9B8FBB30-F9AC-D413-DD51-D812E0D74B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8570" y="765147"/>
            <a:ext cx="4134403" cy="4509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4D766427-0B00-CA91-E15E-4B9254EFB142}"/>
              </a:ext>
            </a:extLst>
          </p:cNvPr>
          <p:cNvSpPr/>
          <p:nvPr/>
        </p:nvSpPr>
        <p:spPr>
          <a:xfrm>
            <a:off x="0" y="5445224"/>
            <a:ext cx="9108504" cy="100811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800" b="1" dirty="0">
                <a:solidFill>
                  <a:srgbClr val="FF0000"/>
                </a:solidFill>
                <a:latin typeface="Consolas" panose="020B0609020204030204" pitchFamily="49" charset="0"/>
                <a:ea typeface="华文楷体" panose="02010600040101010101" pitchFamily="2" charset="-122"/>
              </a:rPr>
              <a:t>群体智能</a:t>
            </a:r>
            <a:r>
              <a:rPr kumimoji="1" lang="en-US" altLang="zh-CN" sz="2800" b="1" dirty="0">
                <a:solidFill>
                  <a:srgbClr val="FF0000"/>
                </a:solidFill>
                <a:latin typeface="Consolas" panose="020B0609020204030204" pitchFamily="49" charset="0"/>
                <a:ea typeface="华文楷体" panose="02010600040101010101" pitchFamily="2" charset="-122"/>
              </a:rPr>
              <a:t>+</a:t>
            </a:r>
            <a:r>
              <a:rPr kumimoji="1" lang="zh-CN" altLang="en-US" sz="2800" b="1" dirty="0">
                <a:solidFill>
                  <a:srgbClr val="FF0000"/>
                </a:solidFill>
                <a:latin typeface="Consolas" panose="020B0609020204030204" pitchFamily="49" charset="0"/>
                <a:ea typeface="华文楷体" panose="02010600040101010101" pitchFamily="2" charset="-122"/>
              </a:rPr>
              <a:t>工具调用</a:t>
            </a:r>
            <a:r>
              <a:rPr kumimoji="1" lang="zh-CN" altLang="en-US" sz="2800" b="1" dirty="0">
                <a:solidFill>
                  <a:srgbClr val="003366"/>
                </a:solidFill>
                <a:latin typeface="Consolas" panose="020B0609020204030204" pitchFamily="49" charset="0"/>
                <a:ea typeface="华文楷体" panose="02010600040101010101" pitchFamily="2" charset="-122"/>
              </a:rPr>
              <a:t>是解锁</a:t>
            </a:r>
            <a:r>
              <a:rPr kumimoji="1" lang="en-US" altLang="zh-CN" sz="2800" b="1" dirty="0">
                <a:solidFill>
                  <a:srgbClr val="003366"/>
                </a:solidFill>
                <a:latin typeface="Consolas" panose="020B0609020204030204" pitchFamily="49" charset="0"/>
                <a:ea typeface="华文楷体" panose="02010600040101010101" pitchFamily="2" charset="-122"/>
              </a:rPr>
              <a:t>AI</a:t>
            </a:r>
            <a:r>
              <a:rPr kumimoji="1" lang="zh-CN" altLang="en-US" sz="2800" b="1" dirty="0">
                <a:solidFill>
                  <a:srgbClr val="003366"/>
                </a:solidFill>
                <a:latin typeface="Consolas" panose="020B0609020204030204" pitchFamily="49" charset="0"/>
                <a:ea typeface="华文楷体" panose="02010600040101010101" pitchFamily="2" charset="-122"/>
              </a:rPr>
              <a:t>项目开发与维护能力的钥匙</a:t>
            </a:r>
          </a:p>
        </p:txBody>
      </p:sp>
    </p:spTree>
    <p:extLst>
      <p:ext uri="{BB962C8B-B14F-4D97-AF65-F5344CB8AC3E}">
        <p14:creationId xmlns:p14="http://schemas.microsoft.com/office/powerpoint/2010/main" val="16532151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50D51D-08C3-F933-B1D3-3FCCBAFC8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AI</a:t>
            </a:r>
            <a:r>
              <a:rPr kumimoji="1" lang="zh-CN" altLang="en-US" dirty="0"/>
              <a:t>项目开发：</a:t>
            </a:r>
            <a:r>
              <a:rPr kumimoji="1" lang="en-US" altLang="zh-CN" dirty="0" err="1"/>
              <a:t>ChatDev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CE626E8-0BCD-59EC-5073-3CF90C8BC8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智能群体交互式软件开发</a:t>
            </a:r>
            <a:endParaRPr kumimoji="1" lang="en-US" altLang="zh-CN" dirty="0"/>
          </a:p>
          <a:p>
            <a:pPr lvl="1"/>
            <a:r>
              <a:rPr kumimoji="1" lang="en" altLang="zh-CN" dirty="0">
                <a:hlinkClick r:id="rId2"/>
              </a:rPr>
              <a:t>https://github.com/OpenBMB/ChatDev</a:t>
            </a:r>
            <a:r>
              <a:rPr kumimoji="1" lang="zh-CN" altLang="en-US" dirty="0"/>
              <a:t> 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3FB8D5F-F7EF-527F-459C-CB756D532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FD7BE51-03DD-4CCA-8227-D775462981B4}" type="slidenum">
              <a:rPr lang="en-US" altLang="zh-CN" smtClean="0"/>
              <a:pPr>
                <a:defRPr/>
              </a:pPr>
              <a:t>25</a:t>
            </a:fld>
            <a:endParaRPr lang="en-US" altLang="zh-CN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728AD61-BD2A-55A4-5B5D-DBCEDB66D3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169" y="4077072"/>
            <a:ext cx="4534253" cy="223224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924686B-4FCC-C865-5522-04254B67B8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0940" y="2564904"/>
            <a:ext cx="4267919" cy="3817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256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1F1D92A-BEA7-DA16-1F2B-2EB94D05BF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AI</a:t>
            </a:r>
            <a:r>
              <a:rPr kumimoji="1" lang="zh-CN" altLang="en-US" dirty="0"/>
              <a:t>项目开发：</a:t>
            </a:r>
            <a:r>
              <a:rPr kumimoji="1" lang="en-US" altLang="zh-CN" dirty="0" err="1"/>
              <a:t>ChatDev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F491296-442B-7115-734A-60E5C5AC40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基于瀑布模型的</a:t>
            </a:r>
            <a:r>
              <a:rPr kumimoji="1" lang="zh-CN" altLang="en-US" dirty="0">
                <a:solidFill>
                  <a:srgbClr val="FF0000"/>
                </a:solidFill>
              </a:rPr>
              <a:t>交流链</a:t>
            </a:r>
            <a:r>
              <a:rPr kumimoji="1" lang="zh-CN" altLang="en-US" dirty="0"/>
              <a:t>设计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pPr lvl="1"/>
            <a:r>
              <a:rPr kumimoji="1" lang="zh-CN" altLang="en-US" dirty="0"/>
              <a:t>“指导者”和“助理员”对话，完成指定阶段的目标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F190F19-6928-CA18-D6F6-F88B6D466F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FD7BE51-03DD-4CCA-8227-D775462981B4}" type="slidenum">
              <a:rPr lang="en-US" altLang="zh-CN" smtClean="0"/>
              <a:pPr>
                <a:defRPr/>
              </a:pPr>
              <a:t>26</a:t>
            </a:fld>
            <a:endParaRPr lang="en-US" altLang="zh-CN"/>
          </a:p>
        </p:txBody>
      </p:sp>
      <p:pic>
        <p:nvPicPr>
          <p:cNvPr id="5" name="图片 4" descr="电视萤幕画面&#10;&#10;中度可信度描述已自动生成">
            <a:extLst>
              <a:ext uri="{FF2B5EF4-FFF2-40B4-BE49-F238E27FC236}">
                <a16:creationId xmlns:a16="http://schemas.microsoft.com/office/drawing/2014/main" id="{DD87E87B-8248-D482-4311-5393DCCA5F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430" y="2444006"/>
            <a:ext cx="8280920" cy="2808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5415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91328B-C4EA-7D41-332E-7242FE1DDD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AI</a:t>
            </a:r>
            <a:r>
              <a:rPr kumimoji="1" lang="zh-CN" altLang="en-US" dirty="0"/>
              <a:t>项目开发：</a:t>
            </a:r>
            <a:r>
              <a:rPr kumimoji="1" lang="en-US" altLang="zh-CN" dirty="0" err="1"/>
              <a:t>ChatDev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3A8DF54-D1BD-A97B-A20E-9E02F6B0F5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软件设计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软件形态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编程语言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450BA7C-85A1-A551-D404-51BCD7B880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FD7BE51-03DD-4CCA-8227-D775462981B4}" type="slidenum">
              <a:rPr lang="en-US" altLang="zh-CN" smtClean="0"/>
              <a:pPr>
                <a:defRPr/>
              </a:pPr>
              <a:t>27</a:t>
            </a:fld>
            <a:endParaRPr lang="en-US" altLang="zh-CN"/>
          </a:p>
        </p:txBody>
      </p:sp>
      <p:pic>
        <p:nvPicPr>
          <p:cNvPr id="5" name="图片 4" descr="手机屏幕截图&#10;&#10;描述已自动生成">
            <a:extLst>
              <a:ext uri="{FF2B5EF4-FFF2-40B4-BE49-F238E27FC236}">
                <a16:creationId xmlns:a16="http://schemas.microsoft.com/office/drawing/2014/main" id="{C7653282-0AF3-C6D2-A4F2-3AA8D5C8E8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7500" y="1704696"/>
            <a:ext cx="3974006" cy="464566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图片 5" descr="文本&#10;&#10;描述已自动生成">
            <a:extLst>
              <a:ext uri="{FF2B5EF4-FFF2-40B4-BE49-F238E27FC236}">
                <a16:creationId xmlns:a16="http://schemas.microsoft.com/office/drawing/2014/main" id="{C948BD6C-08AC-7720-CA11-5A420EB9C8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544" y="3289681"/>
            <a:ext cx="3829167" cy="306068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7" name="曲线连接符 6">
            <a:extLst>
              <a:ext uri="{FF2B5EF4-FFF2-40B4-BE49-F238E27FC236}">
                <a16:creationId xmlns:a16="http://schemas.microsoft.com/office/drawing/2014/main" id="{E4DE6EF1-10FD-C0D4-9751-81AE685BE2C4}"/>
              </a:ext>
            </a:extLst>
          </p:cNvPr>
          <p:cNvCxnSpPr>
            <a:cxnSpLocks/>
          </p:cNvCxnSpPr>
          <p:nvPr/>
        </p:nvCxnSpPr>
        <p:spPr>
          <a:xfrm>
            <a:off x="2699792" y="2276872"/>
            <a:ext cx="2232248" cy="670955"/>
          </a:xfrm>
          <a:prstGeom prst="curvedConnector3">
            <a:avLst>
              <a:gd name="adj1" fmla="val 50000"/>
            </a:avLst>
          </a:prstGeom>
          <a:ln w="15875">
            <a:solidFill>
              <a:schemeClr val="tx1"/>
            </a:solidFill>
            <a:prstDash val="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曲线连接符 8">
            <a:extLst>
              <a:ext uri="{FF2B5EF4-FFF2-40B4-BE49-F238E27FC236}">
                <a16:creationId xmlns:a16="http://schemas.microsoft.com/office/drawing/2014/main" id="{5B200628-C184-7DE1-A2F7-642DBBC1EEFA}"/>
              </a:ext>
            </a:extLst>
          </p:cNvPr>
          <p:cNvCxnSpPr>
            <a:cxnSpLocks/>
          </p:cNvCxnSpPr>
          <p:nvPr/>
        </p:nvCxnSpPr>
        <p:spPr>
          <a:xfrm rot="16200000" flipH="1">
            <a:off x="1855652" y="2947194"/>
            <a:ext cx="395173" cy="234872"/>
          </a:xfrm>
          <a:prstGeom prst="curvedConnector3">
            <a:avLst>
              <a:gd name="adj1" fmla="val 50000"/>
            </a:avLst>
          </a:prstGeom>
          <a:ln w="15875">
            <a:solidFill>
              <a:schemeClr val="tx1"/>
            </a:solidFill>
            <a:prstDash val="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>
            <a:extLst>
              <a:ext uri="{FF2B5EF4-FFF2-40B4-BE49-F238E27FC236}">
                <a16:creationId xmlns:a16="http://schemas.microsoft.com/office/drawing/2014/main" id="{E0348E7D-FADE-D720-B1BF-7BA23759D10A}"/>
              </a:ext>
            </a:extLst>
          </p:cNvPr>
          <p:cNvSpPr/>
          <p:nvPr/>
        </p:nvSpPr>
        <p:spPr>
          <a:xfrm>
            <a:off x="4985784" y="5860230"/>
            <a:ext cx="1297405" cy="566031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68BE9647-9F0F-2D25-69E9-173B81FCCC43}"/>
              </a:ext>
            </a:extLst>
          </p:cNvPr>
          <p:cNvSpPr/>
          <p:nvPr/>
        </p:nvSpPr>
        <p:spPr>
          <a:xfrm>
            <a:off x="345292" y="5860229"/>
            <a:ext cx="1297405" cy="566031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770178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91328B-C4EA-7D41-332E-7242FE1DDD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AI</a:t>
            </a:r>
            <a:r>
              <a:rPr kumimoji="1" lang="zh-CN" altLang="en-US" dirty="0"/>
              <a:t>项目开发：</a:t>
            </a:r>
            <a:r>
              <a:rPr kumimoji="1" lang="en-US" altLang="zh-CN" dirty="0" err="1"/>
              <a:t>ChatDev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3A8DF54-D1BD-A97B-A20E-9E02F6B0F5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程序编写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程序员可能会出错</a:t>
            </a:r>
            <a:r>
              <a:rPr kumimoji="1" lang="en-US" altLang="zh-CN" dirty="0"/>
              <a:t>…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450BA7C-85A1-A551-D404-51BCD7B880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FD7BE51-03DD-4CCA-8227-D775462981B4}" type="slidenum">
              <a:rPr lang="en-US" altLang="zh-CN" smtClean="0"/>
              <a:pPr>
                <a:defRPr/>
              </a:pPr>
              <a:t>28</a:t>
            </a:fld>
            <a:endParaRPr lang="en-US" altLang="zh-CN"/>
          </a:p>
        </p:txBody>
      </p:sp>
      <p:pic>
        <p:nvPicPr>
          <p:cNvPr id="8" name="图片 7" descr="图形用户界面, 文本&#10;&#10;描述已自动生成">
            <a:extLst>
              <a:ext uri="{FF2B5EF4-FFF2-40B4-BE49-F238E27FC236}">
                <a16:creationId xmlns:a16="http://schemas.microsoft.com/office/drawing/2014/main" id="{BAB9D495-D240-641D-92E0-3D2019C918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61" b="72314"/>
          <a:stretch/>
        </p:blipFill>
        <p:spPr>
          <a:xfrm>
            <a:off x="467544" y="2588602"/>
            <a:ext cx="3342861" cy="415276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5640B374-DCBF-42FA-B3C6-3C135070275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53072"/>
          <a:stretch>
            <a:fillRect/>
          </a:stretch>
        </p:blipFill>
        <p:spPr>
          <a:xfrm>
            <a:off x="5379223" y="1187947"/>
            <a:ext cx="3631904" cy="5553421"/>
          </a:xfrm>
          <a:prstGeom prst="rect">
            <a:avLst/>
          </a:prstGeom>
        </p:spPr>
      </p:pic>
      <p:cxnSp>
        <p:nvCxnSpPr>
          <p:cNvPr id="11" name="曲线连接符 10">
            <a:extLst>
              <a:ext uri="{FF2B5EF4-FFF2-40B4-BE49-F238E27FC236}">
                <a16:creationId xmlns:a16="http://schemas.microsoft.com/office/drawing/2014/main" id="{5358E8A5-9376-7846-8ACF-D8D9199DC413}"/>
              </a:ext>
            </a:extLst>
          </p:cNvPr>
          <p:cNvCxnSpPr>
            <a:cxnSpLocks/>
            <a:stCxn id="8" idx="3"/>
            <a:endCxn id="17" idx="1"/>
          </p:cNvCxnSpPr>
          <p:nvPr/>
        </p:nvCxnSpPr>
        <p:spPr>
          <a:xfrm flipV="1">
            <a:off x="3810405" y="4472388"/>
            <a:ext cx="1553683" cy="192597"/>
          </a:xfrm>
          <a:prstGeom prst="curvedConnector3">
            <a:avLst>
              <a:gd name="adj1" fmla="val 50000"/>
            </a:avLst>
          </a:prstGeom>
          <a:ln w="15875">
            <a:solidFill>
              <a:schemeClr val="tx1"/>
            </a:solidFill>
            <a:prstDash val="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>
            <a:extLst>
              <a:ext uri="{FF2B5EF4-FFF2-40B4-BE49-F238E27FC236}">
                <a16:creationId xmlns:a16="http://schemas.microsoft.com/office/drawing/2014/main" id="{2D3148F8-547F-A356-20B2-759067643C77}"/>
              </a:ext>
            </a:extLst>
          </p:cNvPr>
          <p:cNvSpPr/>
          <p:nvPr/>
        </p:nvSpPr>
        <p:spPr>
          <a:xfrm>
            <a:off x="5364088" y="4189372"/>
            <a:ext cx="1297405" cy="566031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455646D-F97B-95DB-23C6-E43AD67D22FE}"/>
              </a:ext>
            </a:extLst>
          </p:cNvPr>
          <p:cNvSpPr txBox="1"/>
          <p:nvPr/>
        </p:nvSpPr>
        <p:spPr>
          <a:xfrm>
            <a:off x="6838223" y="4193710"/>
            <a:ext cx="187220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dirty="0">
                <a:solidFill>
                  <a:schemeClr val="bg1"/>
                </a:solidFill>
                <a:latin typeface="Consolas" panose="020B0609020204030204" pitchFamily="49" charset="0"/>
                <a:ea typeface="华文楷体" panose="02010600040101010101" pitchFamily="2" charset="-122"/>
              </a:rPr>
              <a:t>程序员写了一个空函数，未实现</a:t>
            </a:r>
          </a:p>
        </p:txBody>
      </p:sp>
    </p:spTree>
    <p:extLst>
      <p:ext uri="{BB962C8B-B14F-4D97-AF65-F5344CB8AC3E}">
        <p14:creationId xmlns:p14="http://schemas.microsoft.com/office/powerpoint/2010/main" val="27831920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91328B-C4EA-7D41-332E-7242FE1DDD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AI</a:t>
            </a:r>
            <a:r>
              <a:rPr kumimoji="1" lang="zh-CN" altLang="en-US" dirty="0"/>
              <a:t>项目开发：</a:t>
            </a:r>
            <a:r>
              <a:rPr kumimoji="1" lang="en-US" altLang="zh-CN" dirty="0" err="1"/>
              <a:t>ChatDev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3A8DF54-D1BD-A97B-A20E-9E02F6B0F5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28800"/>
            <a:ext cx="3660888" cy="4749029"/>
          </a:xfrm>
        </p:spPr>
        <p:txBody>
          <a:bodyPr/>
          <a:lstStyle/>
          <a:p>
            <a:r>
              <a:rPr kumimoji="1" lang="zh-CN" altLang="en-US" dirty="0"/>
              <a:t>程序编写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CTO</a:t>
            </a:r>
            <a:r>
              <a:rPr kumimoji="1" lang="zh-CN" altLang="en-US" dirty="0"/>
              <a:t>帮忙指出错误，程序员更正</a:t>
            </a:r>
            <a:endParaRPr kumimoji="1"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450BA7C-85A1-A551-D404-51BCD7B880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FD7BE51-03DD-4CCA-8227-D775462981B4}" type="slidenum">
              <a:rPr lang="en-US" altLang="zh-CN" smtClean="0"/>
              <a:pPr>
                <a:defRPr/>
              </a:pPr>
              <a:t>29</a:t>
            </a:fld>
            <a:endParaRPr lang="en-US" altLang="zh-CN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E447668-CE9A-B919-438A-8CA5036EF9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80928"/>
            <a:ext cx="3977422" cy="222790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29E1C54-72B4-FA51-97BC-8E997CA056D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854463" y="1868058"/>
            <a:ext cx="4126651" cy="4481580"/>
          </a:xfrm>
          <a:prstGeom prst="rect">
            <a:avLst/>
          </a:prstGeom>
        </p:spPr>
      </p:pic>
      <p:cxnSp>
        <p:nvCxnSpPr>
          <p:cNvPr id="7" name="曲线连接符 6">
            <a:extLst>
              <a:ext uri="{FF2B5EF4-FFF2-40B4-BE49-F238E27FC236}">
                <a16:creationId xmlns:a16="http://schemas.microsoft.com/office/drawing/2014/main" id="{D6759CC9-2405-EF82-0936-84A68AFA4056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3977422" y="3894880"/>
            <a:ext cx="877041" cy="213968"/>
          </a:xfrm>
          <a:prstGeom prst="curvedConnector3">
            <a:avLst>
              <a:gd name="adj1" fmla="val 50000"/>
            </a:avLst>
          </a:prstGeom>
          <a:ln w="15875">
            <a:solidFill>
              <a:schemeClr val="tx1"/>
            </a:solidFill>
            <a:prstDash val="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>
            <a:extLst>
              <a:ext uri="{FF2B5EF4-FFF2-40B4-BE49-F238E27FC236}">
                <a16:creationId xmlns:a16="http://schemas.microsoft.com/office/drawing/2014/main" id="{5243C8F3-DB39-8B48-9C0F-CA2E6DEF4D91}"/>
              </a:ext>
            </a:extLst>
          </p:cNvPr>
          <p:cNvSpPr/>
          <p:nvPr/>
        </p:nvSpPr>
        <p:spPr>
          <a:xfrm>
            <a:off x="5004048" y="5661248"/>
            <a:ext cx="1297405" cy="566031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666000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730063-87A8-03AE-94B7-C17283BFA8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调试 </a:t>
            </a:r>
            <a:r>
              <a:rPr kumimoji="1" lang="en-US" altLang="zh-CN" dirty="0"/>
              <a:t>Debugging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E2EC382-9A4D-0B83-4857-BC193BA7FF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28800"/>
            <a:ext cx="4087366" cy="4749029"/>
          </a:xfrm>
        </p:spPr>
        <p:txBody>
          <a:bodyPr/>
          <a:lstStyle/>
          <a:p>
            <a:r>
              <a:rPr kumimoji="1" lang="zh-CN" altLang="en-US" dirty="0"/>
              <a:t>调试（</a:t>
            </a:r>
            <a:r>
              <a:rPr kumimoji="1" lang="en" altLang="zh-CN" dirty="0"/>
              <a:t>Debug</a:t>
            </a:r>
            <a:r>
              <a:rPr kumimoji="1" lang="en-US" altLang="zh-CN" dirty="0" err="1"/>
              <a:t>ging</a:t>
            </a:r>
            <a:r>
              <a:rPr kumimoji="1" lang="zh-CN" altLang="en" dirty="0"/>
              <a:t>）</a:t>
            </a:r>
            <a:r>
              <a:rPr kumimoji="1" lang="zh-CN" altLang="en-US" dirty="0"/>
              <a:t>是</a:t>
            </a:r>
            <a:r>
              <a:rPr kumimoji="1" lang="zh-CN" altLang="en-US" dirty="0">
                <a:solidFill>
                  <a:srgbClr val="FF0000"/>
                </a:solidFill>
              </a:rPr>
              <a:t>发现</a:t>
            </a:r>
            <a:r>
              <a:rPr kumimoji="1" lang="zh-CN" altLang="en-US" dirty="0"/>
              <a:t>和</a:t>
            </a:r>
            <a:r>
              <a:rPr kumimoji="1" lang="zh-CN" altLang="en-US" dirty="0">
                <a:solidFill>
                  <a:srgbClr val="FF0000"/>
                </a:solidFill>
              </a:rPr>
              <a:t>减少</a:t>
            </a:r>
            <a:r>
              <a:rPr kumimoji="1" lang="zh-CN" altLang="en-US" dirty="0"/>
              <a:t>计算机程序、软件或软体系统中程序错误的过程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软件开发者的</a:t>
            </a:r>
            <a:r>
              <a:rPr kumimoji="1" lang="en-US" altLang="zh-CN" dirty="0">
                <a:solidFill>
                  <a:srgbClr val="FF0000"/>
                </a:solidFill>
              </a:rPr>
              <a:t>75%</a:t>
            </a:r>
            <a:r>
              <a:rPr kumimoji="1" lang="zh-CN" altLang="en-US" dirty="0"/>
              <a:t>的工作时间都在</a:t>
            </a:r>
            <a:r>
              <a:rPr kumimoji="1" lang="en-US" altLang="zh-CN" dirty="0"/>
              <a:t>debugging</a:t>
            </a:r>
          </a:p>
          <a:p>
            <a:r>
              <a:rPr kumimoji="1" lang="zh-CN" altLang="en-US" dirty="0"/>
              <a:t>修复一个</a:t>
            </a:r>
            <a:r>
              <a:rPr kumimoji="1" lang="en-US" altLang="zh-CN" dirty="0"/>
              <a:t>bug</a:t>
            </a:r>
            <a:r>
              <a:rPr kumimoji="1" lang="zh-CN" altLang="en-US" dirty="0"/>
              <a:t>的时间是写一行代码的</a:t>
            </a:r>
            <a:r>
              <a:rPr kumimoji="1" lang="en-US" altLang="zh-CN" dirty="0">
                <a:solidFill>
                  <a:srgbClr val="FF0000"/>
                </a:solidFill>
              </a:rPr>
              <a:t>30</a:t>
            </a:r>
            <a:r>
              <a:rPr kumimoji="1" lang="zh-CN" altLang="en-US" dirty="0">
                <a:solidFill>
                  <a:srgbClr val="FF0000"/>
                </a:solidFill>
              </a:rPr>
              <a:t>倍</a:t>
            </a:r>
            <a:endParaRPr kumimoji="1" lang="en-US" altLang="zh-CN" dirty="0">
              <a:solidFill>
                <a:srgbClr val="FF0000"/>
              </a:solidFill>
            </a:endParaRPr>
          </a:p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7F07EAE-DDD7-41F8-72CF-3278A6ED3D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FD7BE51-03DD-4CCA-8227-D775462981B4}" type="slidenum">
              <a:rPr lang="en-US" altLang="zh-CN" smtClean="0"/>
              <a:t>3</a:t>
            </a:fld>
            <a:endParaRPr lang="en-US" altLang="zh-CN"/>
          </a:p>
        </p:txBody>
      </p:sp>
      <p:pic>
        <p:nvPicPr>
          <p:cNvPr id="1028" name="Picture 4" descr="undefined">
            <a:extLst>
              <a:ext uri="{FF2B5EF4-FFF2-40B4-BE49-F238E27FC236}">
                <a16:creationId xmlns:a16="http://schemas.microsoft.com/office/drawing/2014/main" id="{CD461155-F318-5241-A9EA-C80DA319E3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3238" y="1916832"/>
            <a:ext cx="3822425" cy="3024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69DC1487-2DDC-983E-BEA6-DD9760DE20FF}"/>
              </a:ext>
            </a:extLst>
          </p:cNvPr>
          <p:cNvSpPr txBox="1"/>
          <p:nvPr/>
        </p:nvSpPr>
        <p:spPr>
          <a:xfrm>
            <a:off x="5940152" y="5154195"/>
            <a:ext cx="25442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b="1" dirty="0"/>
              <a:t>Bug</a:t>
            </a:r>
            <a:r>
              <a:rPr kumimoji="1" lang="zh-CN" altLang="en-US" sz="2800" b="1" dirty="0"/>
              <a:t>的原始形态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00A4BE9-A002-9B5D-E9EA-9C74C22542B1}"/>
              </a:ext>
            </a:extLst>
          </p:cNvPr>
          <p:cNvSpPr txBox="1"/>
          <p:nvPr/>
        </p:nvSpPr>
        <p:spPr>
          <a:xfrm>
            <a:off x="137992" y="6480329"/>
            <a:ext cx="856596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200" dirty="0"/>
              <a:t>https://coralogix.com/blog/this-is-what-your-developers-are-doing-75-of-the-time-and-this-is-the-cost-you-pay/</a:t>
            </a:r>
          </a:p>
        </p:txBody>
      </p:sp>
    </p:spTree>
    <p:extLst>
      <p:ext uri="{BB962C8B-B14F-4D97-AF65-F5344CB8AC3E}">
        <p14:creationId xmlns:p14="http://schemas.microsoft.com/office/powerpoint/2010/main" val="15638702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91328B-C4EA-7D41-332E-7242FE1DDD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AI</a:t>
            </a:r>
            <a:r>
              <a:rPr kumimoji="1" lang="zh-CN" altLang="en-US" dirty="0"/>
              <a:t>项目开发：</a:t>
            </a:r>
            <a:r>
              <a:rPr kumimoji="1" lang="en-US" altLang="zh-CN" dirty="0" err="1"/>
              <a:t>ChatDev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3A8DF54-D1BD-A97B-A20E-9E02F6B0F5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系统测试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编译器反馈</a:t>
            </a:r>
            <a:endParaRPr kumimoji="1"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450BA7C-85A1-A551-D404-51BCD7B880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FD7BE51-03DD-4CCA-8227-D775462981B4}" type="slidenum">
              <a:rPr lang="en-US" altLang="zh-CN" smtClean="0"/>
              <a:pPr>
                <a:defRPr/>
              </a:pPr>
              <a:t>30</a:t>
            </a:fld>
            <a:endParaRPr lang="en-US" altLang="zh-CN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9514BC2-EA18-8D04-9A84-0B18605738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096" y="3059438"/>
            <a:ext cx="3893662" cy="1886343"/>
          </a:xfrm>
          <a:prstGeom prst="rect">
            <a:avLst/>
          </a:prstGeom>
        </p:spPr>
      </p:pic>
      <p:pic>
        <p:nvPicPr>
          <p:cNvPr id="9" name="图片 8" descr="文本&#10;&#10;描述已自动生成">
            <a:extLst>
              <a:ext uri="{FF2B5EF4-FFF2-40B4-BE49-F238E27FC236}">
                <a16:creationId xmlns:a16="http://schemas.microsoft.com/office/drawing/2014/main" id="{6FCAC187-DE7C-1920-8FA8-A86BC19B15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7635" y="1628800"/>
            <a:ext cx="4301257" cy="4873443"/>
          </a:xfrm>
          <a:prstGeom prst="rect">
            <a:avLst/>
          </a:prstGeom>
        </p:spPr>
      </p:pic>
      <p:cxnSp>
        <p:nvCxnSpPr>
          <p:cNvPr id="10" name="曲线连接符 9">
            <a:extLst>
              <a:ext uri="{FF2B5EF4-FFF2-40B4-BE49-F238E27FC236}">
                <a16:creationId xmlns:a16="http://schemas.microsoft.com/office/drawing/2014/main" id="{4A92655A-D1D0-1ACD-8920-FD36178F9D46}"/>
              </a:ext>
            </a:extLst>
          </p:cNvPr>
          <p:cNvCxnSpPr>
            <a:cxnSpLocks/>
          </p:cNvCxnSpPr>
          <p:nvPr/>
        </p:nvCxnSpPr>
        <p:spPr>
          <a:xfrm rot="16200000" flipH="1">
            <a:off x="1824619" y="2625834"/>
            <a:ext cx="814243" cy="504056"/>
          </a:xfrm>
          <a:prstGeom prst="curvedConnector3">
            <a:avLst>
              <a:gd name="adj1" fmla="val 50000"/>
            </a:avLst>
          </a:prstGeom>
          <a:ln w="15875">
            <a:solidFill>
              <a:schemeClr val="tx1"/>
            </a:solidFill>
            <a:prstDash val="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曲线连接符 10">
            <a:extLst>
              <a:ext uri="{FF2B5EF4-FFF2-40B4-BE49-F238E27FC236}">
                <a16:creationId xmlns:a16="http://schemas.microsoft.com/office/drawing/2014/main" id="{563C4E21-2035-8F49-C0AE-514C19B9553D}"/>
              </a:ext>
            </a:extLst>
          </p:cNvPr>
          <p:cNvCxnSpPr>
            <a:cxnSpLocks/>
          </p:cNvCxnSpPr>
          <p:nvPr/>
        </p:nvCxnSpPr>
        <p:spPr>
          <a:xfrm flipV="1">
            <a:off x="4067758" y="3789040"/>
            <a:ext cx="729877" cy="194909"/>
          </a:xfrm>
          <a:prstGeom prst="curvedConnector3">
            <a:avLst>
              <a:gd name="adj1" fmla="val 50000"/>
            </a:avLst>
          </a:prstGeom>
          <a:ln w="15875">
            <a:solidFill>
              <a:schemeClr val="tx1"/>
            </a:solidFill>
            <a:prstDash val="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47058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F0CF72-BEED-1A2D-0E97-627D4712FE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ChatDev</a:t>
            </a:r>
            <a:r>
              <a:rPr kumimoji="1" lang="zh-CN" altLang="en-US" dirty="0"/>
              <a:t> 进阶能力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E4764CA-F722-2AC7-1C07-63CFF2C255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280417"/>
            <a:ext cx="8047806" cy="4749029"/>
          </a:xfrm>
        </p:spPr>
        <p:txBody>
          <a:bodyPr/>
          <a:lstStyle/>
          <a:p>
            <a:r>
              <a:rPr kumimoji="1" lang="zh-CN" altLang="en-US" dirty="0"/>
              <a:t>界面美化：扩散模型作为工具调用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  <a:p>
            <a:r>
              <a:rPr kumimoji="1" lang="zh-CN" altLang="en-US" dirty="0"/>
              <a:t>版本管理：</a:t>
            </a:r>
            <a:r>
              <a:rPr kumimoji="1" lang="en" altLang="zh-CN" dirty="0"/>
              <a:t>Git</a:t>
            </a:r>
            <a:r>
              <a:rPr kumimoji="1" lang="zh-CN" altLang="en-US" dirty="0"/>
              <a:t>接入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  <a:p>
            <a:r>
              <a:rPr kumimoji="1" lang="zh-CN" altLang="en-US" dirty="0"/>
              <a:t>人为控制：引入人为控制阶段</a:t>
            </a:r>
            <a:endParaRPr kumimoji="1" lang="en-US" altLang="zh-CN" dirty="0"/>
          </a:p>
          <a:p>
            <a:endParaRPr kumimoji="1" lang="zh-CN" altLang="en-US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执行安全：</a:t>
            </a:r>
            <a:r>
              <a:rPr kumimoji="1" lang="en" altLang="zh-CN" dirty="0"/>
              <a:t>Docker</a:t>
            </a:r>
            <a:r>
              <a:rPr kumimoji="1" lang="zh-CN" altLang="en-US" dirty="0"/>
              <a:t>容器</a:t>
            </a:r>
            <a:endParaRPr kumimoji="1" lang="en-US" altLang="zh-CN" dirty="0"/>
          </a:p>
          <a:p>
            <a:endParaRPr kumimoji="1" lang="zh-CN" altLang="en-US" dirty="0"/>
          </a:p>
          <a:p>
            <a:endParaRPr kumimoji="1" lang="zh-CN" altLang="en-US" dirty="0"/>
          </a:p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15CD4B9-B92D-847F-DB02-DA7077939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FD7BE51-03DD-4CCA-8227-D775462981B4}" type="slidenum">
              <a:rPr lang="en-US" altLang="zh-CN" smtClean="0"/>
              <a:pPr>
                <a:defRPr/>
              </a:pPr>
              <a:t>31</a:t>
            </a:fld>
            <a:endParaRPr lang="en-US" altLang="zh-CN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C8B362E-8556-2C9E-075F-04CB79680C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4599177" y="1799213"/>
            <a:ext cx="4104456" cy="999507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DE6B4EE8-4E42-9534-3F32-F563F34FF8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9177" y="3185738"/>
            <a:ext cx="4104456" cy="1100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FE1BFE09-C675-A758-DC70-2FA3E4D4BB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46986" y="4890648"/>
            <a:ext cx="3824969" cy="1193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97998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6C6027-1D30-6485-BFFE-B743833C6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ChatDev</a:t>
            </a:r>
            <a:r>
              <a:rPr kumimoji="1" lang="zh-CN" altLang="en-US" dirty="0"/>
              <a:t> 功能演示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6B175FE-CCE4-2C10-053A-C21C4FBE67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FD7BE51-03DD-4CCA-8227-D775462981B4}" type="slidenum">
              <a:rPr lang="en-US" altLang="zh-CN" smtClean="0"/>
              <a:pPr>
                <a:defRPr/>
              </a:pPr>
              <a:t>32</a:t>
            </a:fld>
            <a:endParaRPr lang="en-US" altLang="zh-CN"/>
          </a:p>
        </p:txBody>
      </p:sp>
      <p:pic>
        <p:nvPicPr>
          <p:cNvPr id="5" name="四季青引力波(2)_compressed.mp4">
            <a:hlinkClick r:id="" action="ppaction://media"/>
            <a:extLst>
              <a:ext uri="{FF2B5EF4-FFF2-40B4-BE49-F238E27FC236}">
                <a16:creationId xmlns:a16="http://schemas.microsoft.com/office/drawing/2014/main" id="{D7878E4B-0A6C-A1CB-B7C7-6E3AD5C5778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-434"/>
          <a:stretch/>
        </p:blipFill>
        <p:spPr>
          <a:xfrm>
            <a:off x="719572" y="1556792"/>
            <a:ext cx="7704856" cy="4311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085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44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remove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60417D41-F4FF-E433-A972-53EBDFA6D4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7444"/>
          <a:stretch/>
        </p:blipFill>
        <p:spPr>
          <a:xfrm>
            <a:off x="1008720" y="2143358"/>
            <a:ext cx="7126560" cy="3055257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327F033D-2132-4F3D-C5FB-A2D86F9C6BDE}"/>
              </a:ext>
            </a:extLst>
          </p:cNvPr>
          <p:cNvSpPr/>
          <p:nvPr/>
        </p:nvSpPr>
        <p:spPr>
          <a:xfrm>
            <a:off x="0" y="3501009"/>
            <a:ext cx="9144000" cy="3240360"/>
          </a:xfrm>
          <a:prstGeom prst="rect">
            <a:avLst/>
          </a:prstGeom>
          <a:solidFill>
            <a:schemeClr val="bg1">
              <a:alpha val="84235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001101CF-0622-4A04-F001-5A16C6BB7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AI</a:t>
            </a:r>
            <a:r>
              <a:rPr kumimoji="1" lang="zh-CN" altLang="en-US" dirty="0"/>
              <a:t>项目维护：</a:t>
            </a:r>
            <a:r>
              <a:rPr kumimoji="1" lang="en-US" altLang="zh-CN" dirty="0"/>
              <a:t>SWE-Bench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F73F6E-ECD6-9072-134E-66078FAB5A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衡量模型解决真实</a:t>
            </a:r>
            <a:r>
              <a:rPr kumimoji="1" lang="en-US" altLang="zh-CN" dirty="0" err="1"/>
              <a:t>Github</a:t>
            </a:r>
            <a:r>
              <a:rPr kumimoji="1" lang="zh-CN" altLang="en-US" dirty="0"/>
              <a:t> </a:t>
            </a:r>
            <a:r>
              <a:rPr kumimoji="1" lang="en-US" altLang="zh-CN" dirty="0"/>
              <a:t>Issue</a:t>
            </a:r>
            <a:r>
              <a:rPr kumimoji="1" lang="zh-CN" altLang="en-US" dirty="0"/>
              <a:t>的能力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015790C-516E-7F5F-455E-4539C49CDE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FD7BE51-03DD-4CCA-8227-D775462981B4}" type="slidenum">
              <a:rPr lang="en-US" altLang="zh-CN" smtClean="0"/>
              <a:pPr>
                <a:defRPr/>
              </a:pPr>
              <a:t>33</a:t>
            </a:fld>
            <a:endParaRPr lang="en-US" altLang="zh-CN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AD41F090-6EC4-5138-A607-AD7A83783F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864" y="4443045"/>
            <a:ext cx="7020272" cy="1650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099D7CC9-1D01-98BA-C425-A4EF0E96A550}"/>
              </a:ext>
            </a:extLst>
          </p:cNvPr>
          <p:cNvSpPr txBox="1"/>
          <p:nvPr/>
        </p:nvSpPr>
        <p:spPr>
          <a:xfrm>
            <a:off x="138336" y="6434772"/>
            <a:ext cx="511202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200" dirty="0"/>
              <a:t>https://www.swebench.com/</a:t>
            </a:r>
          </a:p>
        </p:txBody>
      </p:sp>
    </p:spTree>
    <p:extLst>
      <p:ext uri="{BB962C8B-B14F-4D97-AF65-F5344CB8AC3E}">
        <p14:creationId xmlns:p14="http://schemas.microsoft.com/office/powerpoint/2010/main" val="709516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24DE9C-F0A2-9222-6D02-CABCFDBEC0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AI</a:t>
            </a:r>
            <a:r>
              <a:rPr kumimoji="1" lang="zh-CN" altLang="en-US" dirty="0"/>
              <a:t>项目维护：</a:t>
            </a:r>
            <a:r>
              <a:rPr kumimoji="1" lang="en-US" altLang="zh-CN" dirty="0"/>
              <a:t>SWE-Bench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6208497-FC38-37ED-10AC-5BD339CBA9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数据集构建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pPr lvl="1"/>
            <a:r>
              <a:rPr kumimoji="1" lang="en-US" altLang="zh-CN" dirty="0">
                <a:solidFill>
                  <a:srgbClr val="FF0000"/>
                </a:solidFill>
              </a:rPr>
              <a:t>PR</a:t>
            </a:r>
            <a:r>
              <a:rPr kumimoji="1" lang="zh-CN" altLang="en-US" dirty="0">
                <a:solidFill>
                  <a:srgbClr val="FF0000"/>
                </a:solidFill>
              </a:rPr>
              <a:t>爬取</a:t>
            </a:r>
            <a:r>
              <a:rPr kumimoji="1" lang="zh-CN" altLang="en-US" dirty="0"/>
              <a:t>：从热门</a:t>
            </a:r>
            <a:r>
              <a:rPr kumimoji="1" lang="en-US" altLang="zh-CN" dirty="0" err="1"/>
              <a:t>Github</a:t>
            </a:r>
            <a:r>
              <a:rPr kumimoji="1" lang="zh-CN" altLang="en-US" dirty="0"/>
              <a:t> </a:t>
            </a:r>
            <a:r>
              <a:rPr kumimoji="1" lang="en-US" altLang="zh-CN" dirty="0"/>
              <a:t>Repo</a:t>
            </a:r>
            <a:r>
              <a:rPr kumimoji="1" lang="zh-CN" altLang="en-US" dirty="0"/>
              <a:t>中抽取</a:t>
            </a:r>
            <a:r>
              <a:rPr kumimoji="1" lang="en-US" altLang="zh-CN" dirty="0"/>
              <a:t>pull</a:t>
            </a:r>
            <a:r>
              <a:rPr kumimoji="1" lang="zh-CN" altLang="en-US" dirty="0"/>
              <a:t> </a:t>
            </a:r>
            <a:r>
              <a:rPr kumimoji="1" lang="en-US" altLang="zh-CN" dirty="0"/>
              <a:t>request</a:t>
            </a:r>
          </a:p>
          <a:p>
            <a:pPr lvl="1"/>
            <a:r>
              <a:rPr kumimoji="1" lang="zh-CN" altLang="en-US" dirty="0">
                <a:solidFill>
                  <a:srgbClr val="FF0000"/>
                </a:solidFill>
              </a:rPr>
              <a:t>属性过滤</a:t>
            </a:r>
            <a:r>
              <a:rPr kumimoji="1" lang="zh-CN" altLang="en-US" dirty="0"/>
              <a:t>：留下解决</a:t>
            </a:r>
            <a:r>
              <a:rPr kumimoji="1" lang="en-US" altLang="zh-CN" dirty="0"/>
              <a:t>issue</a:t>
            </a:r>
            <a:r>
              <a:rPr kumimoji="1" lang="zh-CN" altLang="en-US" dirty="0"/>
              <a:t>以及贡献了测试样例的</a:t>
            </a:r>
            <a:r>
              <a:rPr kumimoji="1" lang="en-US" altLang="zh-CN" dirty="0"/>
              <a:t>PR</a:t>
            </a:r>
          </a:p>
          <a:p>
            <a:pPr lvl="1"/>
            <a:r>
              <a:rPr kumimoji="1" lang="zh-CN" altLang="en-US" dirty="0">
                <a:solidFill>
                  <a:srgbClr val="FF0000"/>
                </a:solidFill>
              </a:rPr>
              <a:t>执行过滤</a:t>
            </a:r>
            <a:r>
              <a:rPr kumimoji="1" lang="zh-CN" altLang="en-US" dirty="0"/>
              <a:t>：执行代码，只保留能通过所有测试的</a:t>
            </a:r>
            <a:r>
              <a:rPr kumimoji="1" lang="en-US" altLang="zh-CN" dirty="0"/>
              <a:t>PR</a:t>
            </a:r>
            <a:r>
              <a:rPr kumimoji="1" lang="zh-CN" altLang="en-US" dirty="0"/>
              <a:t>（和</a:t>
            </a:r>
            <a:r>
              <a:rPr kumimoji="1" lang="en-US" altLang="zh-CN" dirty="0"/>
              <a:t>issue</a:t>
            </a:r>
            <a:r>
              <a:rPr kumimoji="1" lang="zh-CN" altLang="en-US" dirty="0"/>
              <a:t>）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pPr lvl="1"/>
            <a:endParaRPr kumimoji="1"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A735232-361F-CCCF-0A67-63A9D45C9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FD7BE51-03DD-4CCA-8227-D775462981B4}" type="slidenum">
              <a:rPr lang="en-US" altLang="zh-CN" smtClean="0"/>
              <a:pPr>
                <a:defRPr/>
              </a:pPr>
              <a:t>34</a:t>
            </a:fld>
            <a:endParaRPr lang="en-US" altLang="zh-CN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4728C35-99DF-3A1E-7B82-52FF57F0AD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412687"/>
            <a:ext cx="7772400" cy="1048321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7365BD38-891D-38F1-0E8E-7055DDFD29EE}"/>
              </a:ext>
            </a:extLst>
          </p:cNvPr>
          <p:cNvSpPr txBox="1"/>
          <p:nvPr/>
        </p:nvSpPr>
        <p:spPr>
          <a:xfrm>
            <a:off x="138336" y="6434772"/>
            <a:ext cx="511202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200" dirty="0"/>
              <a:t>https://www.swebench.com/</a:t>
            </a:r>
          </a:p>
        </p:txBody>
      </p:sp>
    </p:spTree>
    <p:extLst>
      <p:ext uri="{BB962C8B-B14F-4D97-AF65-F5344CB8AC3E}">
        <p14:creationId xmlns:p14="http://schemas.microsoft.com/office/powerpoint/2010/main" val="10219787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0483FF0-D0D1-A6DD-0C2B-175BCF8E1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AI</a:t>
            </a:r>
            <a:r>
              <a:rPr kumimoji="1" lang="zh-CN" altLang="en-US" dirty="0"/>
              <a:t>项目维护：</a:t>
            </a:r>
            <a:r>
              <a:rPr kumimoji="1" lang="en-US" altLang="zh-CN" dirty="0"/>
              <a:t>SWE-Bench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8B797BD-564A-C48C-6074-1A3D17058B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特点</a:t>
            </a:r>
            <a:endParaRPr kumimoji="1" lang="en-US" altLang="zh-CN" dirty="0"/>
          </a:p>
          <a:p>
            <a:pPr lvl="1"/>
            <a:r>
              <a:rPr kumimoji="1" lang="zh-CN" altLang="en-US" dirty="0">
                <a:solidFill>
                  <a:srgbClr val="FF0000"/>
                </a:solidFill>
              </a:rPr>
              <a:t>真实工程场景</a:t>
            </a:r>
            <a:r>
              <a:rPr kumimoji="1" lang="zh-CN" altLang="en-US" dirty="0"/>
              <a:t>：源于</a:t>
            </a:r>
            <a:r>
              <a:rPr kumimoji="1" lang="en-US" altLang="zh-CN" dirty="0"/>
              <a:t>repo</a:t>
            </a:r>
            <a:r>
              <a:rPr kumimoji="1" lang="zh-CN" altLang="en-US" dirty="0"/>
              <a:t>的真实</a:t>
            </a:r>
            <a:r>
              <a:rPr kumimoji="1" lang="en-US" altLang="zh-CN" dirty="0"/>
              <a:t>issue</a:t>
            </a:r>
            <a:r>
              <a:rPr kumimoji="1" lang="zh-CN" altLang="en-US" dirty="0"/>
              <a:t>，需要综合软件工程技能</a:t>
            </a:r>
            <a:endParaRPr kumimoji="1" lang="en-US" altLang="zh-CN" dirty="0"/>
          </a:p>
          <a:p>
            <a:pPr lvl="1"/>
            <a:r>
              <a:rPr kumimoji="1" lang="zh-CN" altLang="en-US" dirty="0">
                <a:solidFill>
                  <a:srgbClr val="FF0000"/>
                </a:solidFill>
              </a:rPr>
              <a:t>可持续更新</a:t>
            </a:r>
            <a:r>
              <a:rPr kumimoji="1" lang="zh-CN" altLang="en-US" dirty="0"/>
              <a:t>：数据集构建方法可不断应用到新产生的</a:t>
            </a:r>
            <a:r>
              <a:rPr kumimoji="1" lang="en-US" altLang="zh-CN" dirty="0"/>
              <a:t>issue</a:t>
            </a:r>
            <a:r>
              <a:rPr kumimoji="1" lang="zh-CN" altLang="en-US" dirty="0"/>
              <a:t>上</a:t>
            </a:r>
            <a:endParaRPr kumimoji="1" lang="en-US" altLang="zh-CN" dirty="0"/>
          </a:p>
          <a:p>
            <a:pPr lvl="1"/>
            <a:r>
              <a:rPr kumimoji="1" lang="zh-CN" altLang="en-US" dirty="0">
                <a:solidFill>
                  <a:srgbClr val="FF0000"/>
                </a:solidFill>
              </a:rPr>
              <a:t>超长输入</a:t>
            </a:r>
            <a:r>
              <a:rPr kumimoji="1" lang="zh-CN" altLang="en-US" dirty="0"/>
              <a:t>：通常要阅读代码库中的多份代码</a:t>
            </a:r>
            <a:endParaRPr kumimoji="1" lang="en-US" altLang="zh-CN" dirty="0"/>
          </a:p>
          <a:p>
            <a:pPr lvl="1"/>
            <a:r>
              <a:rPr kumimoji="1" lang="zh-CN" altLang="en-US" dirty="0">
                <a:solidFill>
                  <a:srgbClr val="FF0000"/>
                </a:solidFill>
              </a:rPr>
              <a:t>多处修改</a:t>
            </a:r>
            <a:r>
              <a:rPr kumimoji="1" lang="zh-CN" altLang="en-US" dirty="0"/>
              <a:t>：需要在代码库中多处作出修改</a:t>
            </a:r>
            <a:endParaRPr kumimoji="1" lang="en-US" altLang="zh-CN" dirty="0"/>
          </a:p>
          <a:p>
            <a:pPr lvl="1"/>
            <a:r>
              <a:rPr kumimoji="1" lang="zh-CN" altLang="en-US" dirty="0">
                <a:solidFill>
                  <a:srgbClr val="FF0000"/>
                </a:solidFill>
              </a:rPr>
              <a:t>潜在的解决方案多样</a:t>
            </a:r>
            <a:r>
              <a:rPr kumimoji="1" lang="zh-CN" altLang="en-US" dirty="0"/>
              <a:t>：可能有多种修改方式可以通过测试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50CF301-7080-2737-EC99-FA823633E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FD7BE51-03DD-4CCA-8227-D775462981B4}" type="slidenum">
              <a:rPr lang="en-US" altLang="zh-CN" smtClean="0"/>
              <a:pPr>
                <a:defRPr/>
              </a:pPr>
              <a:t>35</a:t>
            </a:fld>
            <a:endParaRPr lang="en-US" altLang="zh-CN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0B76AAD-26B2-EC7E-1013-E764337A2248}"/>
              </a:ext>
            </a:extLst>
          </p:cNvPr>
          <p:cNvSpPr txBox="1"/>
          <p:nvPr/>
        </p:nvSpPr>
        <p:spPr>
          <a:xfrm>
            <a:off x="138336" y="6434772"/>
            <a:ext cx="511202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200" dirty="0"/>
              <a:t>https://www.swebench.com/</a:t>
            </a:r>
          </a:p>
        </p:txBody>
      </p:sp>
    </p:spTree>
    <p:extLst>
      <p:ext uri="{BB962C8B-B14F-4D97-AF65-F5344CB8AC3E}">
        <p14:creationId xmlns:p14="http://schemas.microsoft.com/office/powerpoint/2010/main" val="37643038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73F400-3977-B657-F6EF-EC72E8A678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AI</a:t>
            </a:r>
            <a:r>
              <a:rPr kumimoji="1" lang="zh-CN" altLang="en-US" dirty="0"/>
              <a:t>项目维护：</a:t>
            </a:r>
            <a:r>
              <a:rPr kumimoji="1" lang="en-US" altLang="zh-CN" dirty="0"/>
              <a:t>SWE-Agent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0C2C1EB-6B15-640E-FAD3-B4DB77E5A9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让大模型通过与</a:t>
            </a:r>
            <a:r>
              <a:rPr kumimoji="1" lang="zh-CN" altLang="en-US" dirty="0">
                <a:solidFill>
                  <a:srgbClr val="FF0000"/>
                </a:solidFill>
              </a:rPr>
              <a:t>编程环境</a:t>
            </a:r>
            <a:r>
              <a:rPr kumimoji="1" lang="zh-CN" altLang="en-US" dirty="0"/>
              <a:t>交互逐步解决</a:t>
            </a:r>
            <a:r>
              <a:rPr kumimoji="1" lang="en-US" altLang="zh-CN" dirty="0" err="1"/>
              <a:t>Github</a:t>
            </a:r>
            <a:r>
              <a:rPr kumimoji="1" lang="zh-CN" altLang="en-US" dirty="0"/>
              <a:t> </a:t>
            </a:r>
            <a:r>
              <a:rPr kumimoji="1" lang="en-US" altLang="zh-CN" dirty="0"/>
              <a:t>issue</a:t>
            </a:r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大模型</a:t>
            </a:r>
            <a:r>
              <a:rPr kumimoji="1" lang="en-US" altLang="zh-CN" dirty="0"/>
              <a:t>…</a:t>
            </a:r>
          </a:p>
          <a:p>
            <a:pPr lvl="1"/>
            <a:r>
              <a:rPr kumimoji="1" lang="zh-CN" altLang="en-US" dirty="0"/>
              <a:t>向编程环境发出命令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从编程环境收集反馈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3A99FE9-F1A6-D205-73C5-6937F1C998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FD7BE51-03DD-4CCA-8227-D775462981B4}" type="slidenum">
              <a:rPr lang="en-US" altLang="zh-CN" smtClean="0"/>
              <a:pPr>
                <a:defRPr/>
              </a:pPr>
              <a:t>36</a:t>
            </a:fld>
            <a:endParaRPr lang="en-US" altLang="zh-CN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91434D6-0313-14D5-D338-28497AADB6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0567" y="2780928"/>
            <a:ext cx="6190456" cy="1915432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6DA85F1A-0990-40CF-FDAD-9418E1F52F6D}"/>
              </a:ext>
            </a:extLst>
          </p:cNvPr>
          <p:cNvSpPr txBox="1"/>
          <p:nvPr/>
        </p:nvSpPr>
        <p:spPr>
          <a:xfrm>
            <a:off x="395536" y="3676382"/>
            <a:ext cx="14441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dirty="0" err="1"/>
              <a:t>Github</a:t>
            </a:r>
            <a:r>
              <a:rPr kumimoji="1" lang="zh-CN" altLang="en-US" dirty="0"/>
              <a:t> </a:t>
            </a:r>
            <a:r>
              <a:rPr kumimoji="1" lang="en-US" altLang="zh-CN" dirty="0"/>
              <a:t>issue</a:t>
            </a:r>
            <a:endParaRPr lang="zh-CN" altLang="en-US" dirty="0"/>
          </a:p>
        </p:txBody>
      </p:sp>
      <p:cxnSp>
        <p:nvCxnSpPr>
          <p:cNvPr id="12" name="直线箭头连接符 11">
            <a:extLst>
              <a:ext uri="{FF2B5EF4-FFF2-40B4-BE49-F238E27FC236}">
                <a16:creationId xmlns:a16="http://schemas.microsoft.com/office/drawing/2014/main" id="{AD1E95A9-6DAA-35CF-CCD4-706DC7CD6C08}"/>
              </a:ext>
            </a:extLst>
          </p:cNvPr>
          <p:cNvCxnSpPr>
            <a:cxnSpLocks/>
          </p:cNvCxnSpPr>
          <p:nvPr/>
        </p:nvCxnSpPr>
        <p:spPr>
          <a:xfrm>
            <a:off x="1814921" y="3861048"/>
            <a:ext cx="95687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A44AAAB3-4A1A-5EE8-363D-2ED4653BDD48}"/>
              </a:ext>
            </a:extLst>
          </p:cNvPr>
          <p:cNvSpPr txBox="1"/>
          <p:nvPr/>
        </p:nvSpPr>
        <p:spPr>
          <a:xfrm>
            <a:off x="173697" y="6377829"/>
            <a:ext cx="460513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200" dirty="0"/>
              <a:t>https://swe-agent.com/</a:t>
            </a:r>
          </a:p>
        </p:txBody>
      </p:sp>
    </p:spTree>
    <p:extLst>
      <p:ext uri="{BB962C8B-B14F-4D97-AF65-F5344CB8AC3E}">
        <p14:creationId xmlns:p14="http://schemas.microsoft.com/office/powerpoint/2010/main" val="25471963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0EDAE3-2091-572A-4BC6-444E5884C6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AI</a:t>
            </a:r>
            <a:r>
              <a:rPr kumimoji="1" lang="zh-CN" altLang="en-US" dirty="0"/>
              <a:t>项目维护：</a:t>
            </a:r>
            <a:r>
              <a:rPr kumimoji="1" lang="en-US" altLang="zh-CN" dirty="0"/>
              <a:t>SWE-Agent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C26761B-9A16-FA4E-BBF7-34AEC63E72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err="1"/>
              <a:t>ReAct</a:t>
            </a:r>
            <a:r>
              <a:rPr kumimoji="1" lang="zh-CN" altLang="en-US" dirty="0"/>
              <a:t>交互方式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思考（</a:t>
            </a:r>
            <a:r>
              <a:rPr kumimoji="1" lang="en-US" altLang="zh-CN" dirty="0"/>
              <a:t>thought</a:t>
            </a:r>
            <a:r>
              <a:rPr kumimoji="1" lang="zh-CN" altLang="en-US" dirty="0"/>
              <a:t>）</a:t>
            </a:r>
            <a:r>
              <a:rPr kumimoji="1" lang="en-US" altLang="zh-CN" dirty="0"/>
              <a:t>-</a:t>
            </a:r>
            <a:r>
              <a:rPr kumimoji="1" lang="zh-CN" altLang="en-US" dirty="0"/>
              <a:t>行动（</a:t>
            </a:r>
            <a:r>
              <a:rPr kumimoji="1" lang="en-US" altLang="zh-CN" dirty="0"/>
              <a:t>action</a:t>
            </a:r>
            <a:r>
              <a:rPr kumimoji="1" lang="zh-CN" altLang="en-US" dirty="0"/>
              <a:t>）</a:t>
            </a:r>
            <a:r>
              <a:rPr kumimoji="1" lang="en-US" altLang="zh-CN" dirty="0"/>
              <a:t>-</a:t>
            </a:r>
            <a:r>
              <a:rPr kumimoji="1" lang="zh-CN" altLang="en-US" dirty="0"/>
              <a:t>观察（</a:t>
            </a:r>
            <a:r>
              <a:rPr kumimoji="1" lang="en-US" altLang="zh-CN" dirty="0"/>
              <a:t>observation</a:t>
            </a:r>
            <a:r>
              <a:rPr kumimoji="1" lang="zh-CN" altLang="en-US" dirty="0"/>
              <a:t>）循环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98761E4-FA93-EA5F-6AD5-A7C95819EE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FD7BE51-03DD-4CCA-8227-D775462981B4}" type="slidenum">
              <a:rPr lang="en-US" altLang="zh-CN" smtClean="0"/>
              <a:pPr>
                <a:defRPr/>
              </a:pPr>
              <a:t>37</a:t>
            </a:fld>
            <a:endParaRPr lang="en-US" altLang="zh-CN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C9E651D-15DC-0306-9B36-EE4BFB5365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1281" y="2852936"/>
            <a:ext cx="6982544" cy="338766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A1CDE2FD-ADC1-33DF-7926-4916FF9093E7}"/>
              </a:ext>
            </a:extLst>
          </p:cNvPr>
          <p:cNvSpPr txBox="1"/>
          <p:nvPr/>
        </p:nvSpPr>
        <p:spPr>
          <a:xfrm>
            <a:off x="173697" y="6377829"/>
            <a:ext cx="460513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200" dirty="0"/>
              <a:t>https://swe-agent.com/</a:t>
            </a:r>
          </a:p>
        </p:txBody>
      </p:sp>
    </p:spTree>
    <p:extLst>
      <p:ext uri="{BB962C8B-B14F-4D97-AF65-F5344CB8AC3E}">
        <p14:creationId xmlns:p14="http://schemas.microsoft.com/office/powerpoint/2010/main" val="17880583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E994F9-887B-020D-AE5F-C5BCFB4C1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AI</a:t>
            </a:r>
            <a:r>
              <a:rPr kumimoji="1" lang="zh-CN" altLang="en-US" dirty="0"/>
              <a:t>项目维护：</a:t>
            </a:r>
            <a:r>
              <a:rPr kumimoji="1" lang="en-US" altLang="zh-CN" dirty="0"/>
              <a:t>SWE-Agent</a:t>
            </a:r>
            <a:endParaRPr kumimoji="1" lang="zh-CN" altLang="en-US" dirty="0"/>
          </a:p>
        </p:txBody>
      </p:sp>
      <p:pic>
        <p:nvPicPr>
          <p:cNvPr id="6" name="2024-05-24 19-51-02.mp4">
            <a:hlinkClick r:id="" action="ppaction://media"/>
            <a:extLst>
              <a:ext uri="{FF2B5EF4-FFF2-40B4-BE49-F238E27FC236}">
                <a16:creationId xmlns:a16="http://schemas.microsoft.com/office/drawing/2014/main" id="{4DB50D05-2A3F-0982-FCE8-160A50182AA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28650" y="1739900"/>
            <a:ext cx="8047038" cy="4525963"/>
          </a:xfr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3427374-7AA1-8FE8-03DE-15210003AA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FD7BE51-03DD-4CCA-8227-D775462981B4}" type="slidenum">
              <a:rPr lang="en-US" altLang="zh-CN" smtClean="0"/>
              <a:pPr>
                <a:defRPr/>
              </a:pPr>
              <a:t>38</a:t>
            </a:fld>
            <a:endParaRPr lang="en-US" altLang="zh-CN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7A02B03-22E5-800C-F02C-AC0FB4869A3E}"/>
              </a:ext>
            </a:extLst>
          </p:cNvPr>
          <p:cNvSpPr txBox="1"/>
          <p:nvPr/>
        </p:nvSpPr>
        <p:spPr>
          <a:xfrm>
            <a:off x="173697" y="6377829"/>
            <a:ext cx="460513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200" dirty="0"/>
              <a:t>https://swe-agent.com/</a:t>
            </a:r>
          </a:p>
        </p:txBody>
      </p:sp>
    </p:spTree>
    <p:extLst>
      <p:ext uri="{BB962C8B-B14F-4D97-AF65-F5344CB8AC3E}">
        <p14:creationId xmlns:p14="http://schemas.microsoft.com/office/powerpoint/2010/main" val="2285122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94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2AFCBF4-4619-5CBA-69B3-B5030E29B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总结与展望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72EC3B5-ADA2-49A7-81D5-CFDB270F5F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536" y="1628800"/>
            <a:ext cx="8280920" cy="4749029"/>
          </a:xfrm>
        </p:spPr>
        <p:txBody>
          <a:bodyPr/>
          <a:lstStyle/>
          <a:p>
            <a:r>
              <a:rPr kumimoji="1" lang="zh-CN" altLang="en-US" dirty="0"/>
              <a:t>从传统代码生成到</a:t>
            </a:r>
            <a:r>
              <a:rPr kumimoji="1" lang="en" altLang="zh-CN" dirty="0"/>
              <a:t>AI</a:t>
            </a:r>
            <a:r>
              <a:rPr kumimoji="1" lang="zh-CN" altLang="en-US" dirty="0"/>
              <a:t>代码生成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通过端到端学习，</a:t>
            </a:r>
            <a:r>
              <a:rPr kumimoji="1" lang="en-US" altLang="zh-CN" dirty="0"/>
              <a:t>AI</a:t>
            </a:r>
            <a:r>
              <a:rPr kumimoji="1" lang="zh-CN" altLang="en-US" dirty="0"/>
              <a:t>具备理解人类指令并生成高质量代码、文档等内容的能力</a:t>
            </a:r>
          </a:p>
          <a:p>
            <a:endParaRPr kumimoji="1" lang="en-US" altLang="zh-CN" dirty="0"/>
          </a:p>
          <a:p>
            <a:r>
              <a:rPr kumimoji="1" lang="zh-CN" altLang="en-US" dirty="0"/>
              <a:t>从单体编码能力到整体项目能力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通过群体智能和工具调用，</a:t>
            </a:r>
            <a:r>
              <a:rPr kumimoji="1" lang="en-US" altLang="zh-CN" dirty="0"/>
              <a:t>AI</a:t>
            </a:r>
            <a:r>
              <a:rPr kumimoji="1" lang="zh-CN" altLang="en-US" dirty="0"/>
              <a:t>能够完成并维护软件项目</a:t>
            </a:r>
          </a:p>
          <a:p>
            <a:endParaRPr kumimoji="1" lang="en-US" altLang="zh-CN" dirty="0"/>
          </a:p>
          <a:p>
            <a:r>
              <a:rPr kumimoji="1" lang="zh-CN" altLang="en-US" dirty="0"/>
              <a:t>未来展望</a:t>
            </a:r>
          </a:p>
          <a:p>
            <a:pPr lvl="1"/>
            <a:r>
              <a:rPr kumimoji="1" lang="en" altLang="zh-CN" dirty="0"/>
              <a:t>AI</a:t>
            </a:r>
            <a:r>
              <a:rPr kumimoji="1" lang="zh-CN" altLang="en" dirty="0"/>
              <a:t>将</a:t>
            </a:r>
            <a:r>
              <a:rPr kumimoji="1" lang="zh-CN" altLang="en-US" dirty="0"/>
              <a:t>会利用</a:t>
            </a:r>
            <a:r>
              <a:rPr kumimoji="1" lang="zh-CN" altLang="en-US" dirty="0">
                <a:solidFill>
                  <a:srgbClr val="FF0000"/>
                </a:solidFill>
              </a:rPr>
              <a:t>完全真实</a:t>
            </a:r>
            <a:r>
              <a:rPr kumimoji="1" lang="zh-CN" altLang="en-US" dirty="0"/>
              <a:t>的编程环境，真正像人类开发者一样编程（</a:t>
            </a:r>
            <a:r>
              <a:rPr kumimoji="1" lang="zh-CN" altLang="en-US" dirty="0">
                <a:solidFill>
                  <a:srgbClr val="FF0000"/>
                </a:solidFill>
              </a:rPr>
              <a:t>具身智能</a:t>
            </a:r>
            <a:r>
              <a:rPr kumimoji="1" lang="zh-CN" altLang="en-US" dirty="0"/>
              <a:t>）</a:t>
            </a:r>
          </a:p>
          <a:p>
            <a:pPr lvl="1"/>
            <a:r>
              <a:rPr kumimoji="1" lang="en" altLang="zh-CN" dirty="0">
                <a:solidFill>
                  <a:srgbClr val="FF0000"/>
                </a:solidFill>
              </a:rPr>
              <a:t>AI</a:t>
            </a:r>
            <a:r>
              <a:rPr kumimoji="1" lang="zh-CN" altLang="en-US" dirty="0">
                <a:solidFill>
                  <a:srgbClr val="FF0000"/>
                </a:solidFill>
              </a:rPr>
              <a:t>与人类合作</a:t>
            </a:r>
            <a:r>
              <a:rPr kumimoji="1" lang="zh-CN" altLang="en-US" dirty="0"/>
              <a:t>将开创软件工程</a:t>
            </a:r>
            <a:r>
              <a:rPr kumimoji="1" lang="zh-CN" altLang="en-US" dirty="0">
                <a:solidFill>
                  <a:srgbClr val="FF0000"/>
                </a:solidFill>
              </a:rPr>
              <a:t>新范式</a:t>
            </a:r>
          </a:p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A75ED40-E4A2-2E4D-2EA1-3C3E7D22F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FD7BE51-03DD-4CCA-8227-D775462981B4}" type="slidenum">
              <a:rPr lang="en-US" altLang="zh-CN" smtClean="0"/>
              <a:t>39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500651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Bug</a:t>
            </a:r>
            <a:r>
              <a:rPr kumimoji="1" lang="zh-CN" altLang="en-US" dirty="0"/>
              <a:t>种类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55576" y="1196752"/>
            <a:ext cx="8047806" cy="5112568"/>
          </a:xfrm>
        </p:spPr>
        <p:txBody>
          <a:bodyPr/>
          <a:lstStyle/>
          <a:p>
            <a:r>
              <a:rPr kumimoji="1" lang="en-US" altLang="zh-CN" dirty="0"/>
              <a:t>Bug</a:t>
            </a:r>
            <a:r>
              <a:rPr kumimoji="1" lang="zh-CN" altLang="en-US" dirty="0"/>
              <a:t>可分为以下三类</a:t>
            </a:r>
            <a:endParaRPr kumimoji="1" lang="en-US" altLang="zh-CN" dirty="0"/>
          </a:p>
          <a:p>
            <a:r>
              <a:rPr kumimoji="1" lang="zh-CN" altLang="en-US" dirty="0">
                <a:solidFill>
                  <a:srgbClr val="FF0000"/>
                </a:solidFill>
              </a:rPr>
              <a:t>文法错误</a:t>
            </a:r>
            <a:r>
              <a:rPr kumimoji="1" lang="zh-CN" altLang="en-US" dirty="0"/>
              <a:t>：编程时的简单语法错误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误用</a:t>
            </a:r>
            <a:r>
              <a:rPr kumimoji="1" lang="en-US" altLang="zh-CN" dirty="0"/>
              <a:t>==/=</a:t>
            </a:r>
          </a:p>
          <a:p>
            <a:pPr lvl="1"/>
            <a:r>
              <a:rPr kumimoji="1" lang="zh-CN" altLang="en-US" dirty="0"/>
              <a:t>不匹配的括号对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错误的缩进（</a:t>
            </a:r>
            <a:r>
              <a:rPr kumimoji="1" lang="en-US" altLang="zh-CN" dirty="0"/>
              <a:t>python</a:t>
            </a:r>
            <a:r>
              <a:rPr kumimoji="1" lang="zh-CN" altLang="en-US" dirty="0"/>
              <a:t>的缩进也需要符合语法规则）</a:t>
            </a:r>
            <a:endParaRPr kumimoji="1" lang="en-US" altLang="zh-CN" dirty="0"/>
          </a:p>
          <a:p>
            <a:r>
              <a:rPr kumimoji="1" lang="zh-CN" altLang="en-US" dirty="0">
                <a:solidFill>
                  <a:srgbClr val="FF0000"/>
                </a:solidFill>
              </a:rPr>
              <a:t>引用错误</a:t>
            </a:r>
            <a:r>
              <a:rPr kumimoji="1" lang="zh-CN" altLang="en-US" dirty="0"/>
              <a:t>：引用对象</a:t>
            </a:r>
            <a:r>
              <a:rPr kumimoji="1" lang="en-US" altLang="zh-CN" dirty="0"/>
              <a:t>/</a:t>
            </a:r>
            <a:r>
              <a:rPr kumimoji="1" lang="zh-CN" altLang="en-US" dirty="0"/>
              <a:t>方法时的错误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对象未被定义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方法未被定义</a:t>
            </a:r>
            <a:endParaRPr kumimoji="1" lang="en-US" altLang="zh-CN" dirty="0"/>
          </a:p>
          <a:p>
            <a:r>
              <a:rPr kumimoji="1" lang="zh-CN" altLang="en-US" dirty="0">
                <a:solidFill>
                  <a:srgbClr val="FF0000"/>
                </a:solidFill>
              </a:rPr>
              <a:t>逻辑错误</a:t>
            </a:r>
            <a:r>
              <a:rPr kumimoji="1" lang="zh-CN" altLang="en-US" dirty="0"/>
              <a:t>：语法正确、实现了错误的逻辑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判断条件错误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错误的操作</a:t>
            </a:r>
            <a:endParaRPr kumimoji="1" lang="en-US" altLang="zh-CN" dirty="0"/>
          </a:p>
          <a:p>
            <a:r>
              <a:rPr kumimoji="1" lang="zh-CN" altLang="en-US" dirty="0"/>
              <a:t>一段程序中</a:t>
            </a:r>
            <a:r>
              <a:rPr kumimoji="1" lang="en-US" altLang="zh-CN" dirty="0"/>
              <a:t>Bug</a:t>
            </a:r>
            <a:r>
              <a:rPr kumimoji="1" lang="zh-CN" altLang="en-US" dirty="0"/>
              <a:t>的数量：</a:t>
            </a:r>
            <a:r>
              <a:rPr kumimoji="1" lang="en-US" altLang="zh-CN" dirty="0"/>
              <a:t>1</a:t>
            </a:r>
            <a:r>
              <a:rPr kumimoji="1" lang="zh-CN" altLang="en-US" dirty="0"/>
              <a:t>个、</a:t>
            </a:r>
            <a:r>
              <a:rPr kumimoji="1" lang="en-US" altLang="zh-CN" dirty="0"/>
              <a:t>2</a:t>
            </a:r>
            <a:r>
              <a:rPr kumimoji="1" lang="zh-CN" altLang="en-US" dirty="0"/>
              <a:t>个、</a:t>
            </a:r>
            <a:r>
              <a:rPr kumimoji="1" lang="en-US" altLang="zh-CN" dirty="0"/>
              <a:t>…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9000031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1"/>
          <p:cNvSpPr>
            <a:spLocks noGrp="1"/>
          </p:cNvSpPr>
          <p:nvPr>
            <p:ph type="ctrTitle"/>
          </p:nvPr>
        </p:nvSpPr>
        <p:spPr>
          <a:xfrm>
            <a:off x="684213" y="2420938"/>
            <a:ext cx="7772400" cy="1800225"/>
          </a:xfrm>
        </p:spPr>
        <p:txBody>
          <a:bodyPr/>
          <a:lstStyle/>
          <a:p>
            <a:r>
              <a:rPr lang="zh-TW" altLang="en-US" sz="11500">
                <a:solidFill>
                  <a:srgbClr val="0070C0"/>
                </a:solidFill>
              </a:rPr>
              <a:t>结 束</a:t>
            </a:r>
            <a:endParaRPr lang="en-US" altLang="zh-CN" sz="11500">
              <a:solidFill>
                <a:srgbClr val="0070C0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424936" cy="1325563"/>
          </a:xfrm>
        </p:spPr>
        <p:txBody>
          <a:bodyPr/>
          <a:lstStyle/>
          <a:p>
            <a:r>
              <a:rPr kumimoji="1" lang="zh-CN" altLang="en-US" dirty="0"/>
              <a:t>补充知识：程序编译执行的过程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55576" y="1196752"/>
            <a:ext cx="8047806" cy="5112568"/>
          </a:xfrm>
        </p:spPr>
        <p:txBody>
          <a:bodyPr/>
          <a:lstStyle/>
          <a:p>
            <a:r>
              <a:rPr kumimoji="1" lang="zh-CN" altLang="en-US" dirty="0"/>
              <a:t>代码的编译</a:t>
            </a:r>
            <a:r>
              <a:rPr kumimoji="1" lang="en-US" altLang="zh-CN" dirty="0"/>
              <a:t>/</a:t>
            </a:r>
            <a:r>
              <a:rPr kumimoji="1" lang="zh-CN" altLang="en-US" dirty="0"/>
              <a:t>解析执行：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代码：一段</a:t>
            </a:r>
            <a:r>
              <a:rPr kumimoji="1" lang="zh-CN" altLang="en-US" dirty="0">
                <a:solidFill>
                  <a:srgbClr val="FF0000"/>
                </a:solidFill>
              </a:rPr>
              <a:t>文本</a:t>
            </a:r>
            <a:endParaRPr kumimoji="1" lang="en-US" altLang="zh-CN" dirty="0">
              <a:solidFill>
                <a:srgbClr val="FF0000"/>
              </a:solidFill>
            </a:endParaRPr>
          </a:p>
          <a:p>
            <a:pPr lvl="1"/>
            <a:r>
              <a:rPr kumimoji="1" lang="zh-CN" altLang="en-US" dirty="0"/>
              <a:t>实际执行：机器执行由</a:t>
            </a:r>
            <a:r>
              <a:rPr kumimoji="1" lang="zh-CN" altLang="en-US" dirty="0">
                <a:solidFill>
                  <a:srgbClr val="FF0000"/>
                </a:solidFill>
              </a:rPr>
              <a:t>汇编代码</a:t>
            </a:r>
            <a:r>
              <a:rPr kumimoji="1" lang="zh-CN" altLang="en-US" dirty="0"/>
              <a:t>翻译的二进制码</a:t>
            </a:r>
            <a:endParaRPr kumimoji="1" lang="en-US" altLang="zh-CN" dirty="0"/>
          </a:p>
          <a:p>
            <a:pPr lvl="1"/>
            <a:endParaRPr kumimoji="1" lang="en-US" altLang="zh-CN" dirty="0"/>
          </a:p>
          <a:p>
            <a:pPr lvl="1"/>
            <a:endParaRPr kumimoji="1" lang="en-US" altLang="zh-CN" dirty="0"/>
          </a:p>
          <a:p>
            <a:pPr marL="457200" lvl="1" indent="0">
              <a:buNone/>
            </a:pPr>
            <a:endParaRPr kumimoji="1" lang="en-US" altLang="zh-CN" dirty="0"/>
          </a:p>
          <a:p>
            <a:pPr marL="457200" lvl="1" indent="0">
              <a:buNone/>
            </a:pPr>
            <a:endParaRPr kumimoji="1" lang="en-US" altLang="zh-CN" dirty="0"/>
          </a:p>
          <a:p>
            <a:r>
              <a:rPr kumimoji="1" lang="zh-CN" altLang="en-US" dirty="0"/>
              <a:t>编译过程</a:t>
            </a:r>
            <a:endParaRPr kumimoji="1" lang="en-US" altLang="zh-CN" dirty="0"/>
          </a:p>
          <a:p>
            <a:pPr lvl="1"/>
            <a:r>
              <a:rPr kumimoji="1" lang="zh-CN" altLang="de-DE" dirty="0"/>
              <a:t>扫描</a:t>
            </a:r>
            <a:r>
              <a:rPr kumimoji="1" lang="zh-CN" altLang="en-US" dirty="0"/>
              <a:t>：从文本中分离保留字等</a:t>
            </a:r>
            <a:r>
              <a:rPr kumimoji="1" lang="zh-CN" altLang="en-US" dirty="0">
                <a:solidFill>
                  <a:srgbClr val="FF0000"/>
                </a:solidFill>
              </a:rPr>
              <a:t>符号</a:t>
            </a:r>
            <a:endParaRPr kumimoji="1" lang="en-US" altLang="zh-CN" dirty="0">
              <a:solidFill>
                <a:srgbClr val="FF0000"/>
              </a:solidFill>
            </a:endParaRPr>
          </a:p>
          <a:p>
            <a:pPr lvl="1"/>
            <a:r>
              <a:rPr kumimoji="1" lang="zh-CN" altLang="en-US" dirty="0"/>
              <a:t>解析：基于固定的</a:t>
            </a:r>
            <a:r>
              <a:rPr kumimoji="1" lang="zh-CN" altLang="en-US" dirty="0">
                <a:solidFill>
                  <a:srgbClr val="FF0000"/>
                </a:solidFill>
              </a:rPr>
              <a:t>语法规则</a:t>
            </a:r>
            <a:r>
              <a:rPr kumimoji="1" lang="zh-CN" altLang="en-US" dirty="0"/>
              <a:t>，将符号归结为</a:t>
            </a:r>
            <a:r>
              <a:rPr kumimoji="1" lang="zh-CN" altLang="en-US" dirty="0">
                <a:solidFill>
                  <a:srgbClr val="FF0000"/>
                </a:solidFill>
              </a:rPr>
              <a:t>语法树</a:t>
            </a:r>
            <a:endParaRPr kumimoji="1" lang="en-US" altLang="zh-CN" dirty="0">
              <a:solidFill>
                <a:srgbClr val="FF0000"/>
              </a:solidFill>
            </a:endParaRPr>
          </a:p>
          <a:p>
            <a:pPr lvl="1"/>
            <a:r>
              <a:rPr kumimoji="1" lang="zh-CN" altLang="en-US" dirty="0"/>
              <a:t>语义检查：检查一些常见的</a:t>
            </a:r>
            <a:r>
              <a:rPr kumimoji="1" lang="zh-CN" altLang="en-US" dirty="0">
                <a:solidFill>
                  <a:srgbClr val="FF0000"/>
                </a:solidFill>
              </a:rPr>
              <a:t>语义错误</a:t>
            </a:r>
            <a:r>
              <a:rPr kumimoji="1" lang="zh-CN" altLang="en-US" dirty="0"/>
              <a:t>，例如类型错误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优化、翻译：将优化后的语法树翻译成汇编代码</a:t>
            </a:r>
            <a:endParaRPr kumimoji="1"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DB640FF-D288-859D-18F1-3CA6CE9B31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9080" y="2875739"/>
            <a:ext cx="2870200" cy="6731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FC0964F-866B-EA1C-8910-607FBFE3A0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606" y="2468719"/>
            <a:ext cx="2628776" cy="2112409"/>
          </a:xfrm>
          <a:prstGeom prst="rect">
            <a:avLst/>
          </a:prstGeom>
        </p:spPr>
      </p:pic>
      <p:cxnSp>
        <p:nvCxnSpPr>
          <p:cNvPr id="9" name="直线箭头连接符 8">
            <a:extLst>
              <a:ext uri="{FF2B5EF4-FFF2-40B4-BE49-F238E27FC236}">
                <a16:creationId xmlns:a16="http://schemas.microsoft.com/office/drawing/2014/main" id="{7F02FACB-8DC2-86AC-D0C0-7D1967CEF95D}"/>
              </a:ext>
            </a:extLst>
          </p:cNvPr>
          <p:cNvCxnSpPr>
            <a:stCxn id="5" idx="3"/>
          </p:cNvCxnSpPr>
          <p:nvPr/>
        </p:nvCxnSpPr>
        <p:spPr>
          <a:xfrm>
            <a:off x="4309280" y="3212289"/>
            <a:ext cx="177488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4AB14471-7DB8-20DA-0ACB-E285BDA7DBA5}"/>
              </a:ext>
            </a:extLst>
          </p:cNvPr>
          <p:cNvSpPr txBox="1"/>
          <p:nvPr/>
        </p:nvSpPr>
        <p:spPr>
          <a:xfrm>
            <a:off x="4788024" y="2731217"/>
            <a:ext cx="9178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latin typeface="Consolas" panose="020B0609020204030204" pitchFamily="49" charset="0"/>
                <a:ea typeface="华文楷体" panose="02010600040101010101" pitchFamily="2" charset="-122"/>
              </a:rPr>
              <a:t>编译</a:t>
            </a:r>
          </a:p>
        </p:txBody>
      </p:sp>
    </p:spTree>
    <p:extLst>
      <p:ext uri="{BB962C8B-B14F-4D97-AF65-F5344CB8AC3E}">
        <p14:creationId xmlns:p14="http://schemas.microsoft.com/office/powerpoint/2010/main" val="30982633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424936" cy="1325563"/>
          </a:xfrm>
        </p:spPr>
        <p:txBody>
          <a:bodyPr/>
          <a:lstStyle/>
          <a:p>
            <a:r>
              <a:rPr kumimoji="1" lang="en-US" altLang="zh-CN" dirty="0"/>
              <a:t>Bug</a:t>
            </a:r>
            <a:r>
              <a:rPr kumimoji="1" lang="zh-CN" altLang="en-US" dirty="0"/>
              <a:t>被检查出的阶段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55576" y="1196752"/>
            <a:ext cx="8047806" cy="5112568"/>
          </a:xfrm>
        </p:spPr>
        <p:txBody>
          <a:bodyPr/>
          <a:lstStyle/>
          <a:p>
            <a:r>
              <a:rPr kumimoji="1" lang="en-US" altLang="zh-CN" dirty="0"/>
              <a:t>Bug</a:t>
            </a:r>
            <a:r>
              <a:rPr kumimoji="1" lang="zh-CN" altLang="en-US" dirty="0"/>
              <a:t>被检查出的阶段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文法错误：</a:t>
            </a:r>
            <a:r>
              <a:rPr kumimoji="1" lang="zh-CN" altLang="en-US" dirty="0">
                <a:solidFill>
                  <a:srgbClr val="FF0000"/>
                </a:solidFill>
              </a:rPr>
              <a:t>扫描</a:t>
            </a:r>
            <a:r>
              <a:rPr kumimoji="1" lang="zh-CN" altLang="en-US" dirty="0"/>
              <a:t>（缩进错误）、</a:t>
            </a:r>
            <a:r>
              <a:rPr kumimoji="1" lang="zh-CN" altLang="en-US" dirty="0">
                <a:solidFill>
                  <a:srgbClr val="FF0000"/>
                </a:solidFill>
              </a:rPr>
              <a:t>解析</a:t>
            </a:r>
            <a:r>
              <a:rPr kumimoji="1" lang="zh-CN" altLang="en-US" dirty="0">
                <a:sym typeface="Wingdings" pitchFamily="2" charset="2"/>
              </a:rPr>
              <a:t>（括号不匹配）</a:t>
            </a:r>
            <a:endParaRPr kumimoji="1" lang="en-US" altLang="zh-CN" dirty="0">
              <a:sym typeface="Wingdings" pitchFamily="2" charset="2"/>
            </a:endParaRPr>
          </a:p>
          <a:p>
            <a:pPr lvl="1"/>
            <a:r>
              <a:rPr kumimoji="1" lang="zh-CN" altLang="en-US" dirty="0">
                <a:sym typeface="Wingdings" pitchFamily="2" charset="2"/>
              </a:rPr>
              <a:t>引用错误：</a:t>
            </a:r>
            <a:r>
              <a:rPr kumimoji="1" lang="zh-CN" altLang="en-US" dirty="0">
                <a:solidFill>
                  <a:srgbClr val="FF0000"/>
                </a:solidFill>
                <a:sym typeface="Wingdings" pitchFamily="2" charset="2"/>
              </a:rPr>
              <a:t>语义检查</a:t>
            </a:r>
            <a:r>
              <a:rPr kumimoji="1" lang="zh-CN" altLang="en-US" dirty="0">
                <a:sym typeface="Wingdings" pitchFamily="2" charset="2"/>
              </a:rPr>
              <a:t>（方法未被定义）、部分引用错误</a:t>
            </a:r>
            <a:r>
              <a:rPr kumimoji="1" lang="zh-CN" altLang="en-US" dirty="0">
                <a:solidFill>
                  <a:srgbClr val="FF0000"/>
                </a:solidFill>
                <a:sym typeface="Wingdings" pitchFamily="2" charset="2"/>
              </a:rPr>
              <a:t>不能</a:t>
            </a:r>
            <a:r>
              <a:rPr kumimoji="1" lang="zh-CN" altLang="en-US" dirty="0">
                <a:sym typeface="Wingdings" pitchFamily="2" charset="2"/>
              </a:rPr>
              <a:t>被检查出（下标越界等）</a:t>
            </a:r>
            <a:endParaRPr kumimoji="1" lang="en-US" altLang="zh-CN" dirty="0">
              <a:sym typeface="Wingdings" pitchFamily="2" charset="2"/>
            </a:endParaRPr>
          </a:p>
          <a:p>
            <a:pPr lvl="1"/>
            <a:r>
              <a:rPr kumimoji="1" lang="zh-CN" altLang="en-US" dirty="0">
                <a:sym typeface="Wingdings" pitchFamily="2" charset="2"/>
              </a:rPr>
              <a:t>逻辑错误：</a:t>
            </a:r>
            <a:r>
              <a:rPr kumimoji="1" lang="zh-CN" altLang="en-US" dirty="0">
                <a:solidFill>
                  <a:srgbClr val="FF0000"/>
                </a:solidFill>
                <a:sym typeface="Wingdings" pitchFamily="2" charset="2"/>
              </a:rPr>
              <a:t>不能</a:t>
            </a:r>
            <a:r>
              <a:rPr kumimoji="1" lang="zh-CN" altLang="en-US" dirty="0">
                <a:sym typeface="Wingdings" pitchFamily="2" charset="2"/>
              </a:rPr>
              <a:t>在编译时被检查出</a:t>
            </a:r>
            <a:endParaRPr kumimoji="1" lang="en-US" altLang="zh-CN" dirty="0">
              <a:sym typeface="Wingdings" pitchFamily="2" charset="2"/>
            </a:endParaRPr>
          </a:p>
          <a:p>
            <a:endParaRPr kumimoji="1" lang="en-US" altLang="zh-CN" dirty="0">
              <a:sym typeface="Wingdings" pitchFamily="2" charset="2"/>
            </a:endParaRPr>
          </a:p>
          <a:p>
            <a:r>
              <a:rPr kumimoji="1" lang="zh-CN" altLang="en-US" dirty="0">
                <a:sym typeface="Wingdings" pitchFamily="2" charset="2"/>
              </a:rPr>
              <a:t>不能在编译时被检查出的错误</a:t>
            </a:r>
            <a:endParaRPr kumimoji="1" lang="en-US" altLang="zh-CN" dirty="0">
              <a:sym typeface="Wingdings" pitchFamily="2" charset="2"/>
            </a:endParaRPr>
          </a:p>
          <a:p>
            <a:pPr lvl="1"/>
            <a:r>
              <a:rPr kumimoji="1" lang="zh-CN" altLang="en-US" dirty="0">
                <a:sym typeface="Wingdings" pitchFamily="2" charset="2"/>
              </a:rPr>
              <a:t>只能在</a:t>
            </a:r>
            <a:r>
              <a:rPr kumimoji="1" lang="zh-CN" altLang="en-US" dirty="0">
                <a:solidFill>
                  <a:srgbClr val="FF0000"/>
                </a:solidFill>
                <a:sym typeface="Wingdings" pitchFamily="2" charset="2"/>
              </a:rPr>
              <a:t>运行时报错</a:t>
            </a:r>
            <a:r>
              <a:rPr kumimoji="1" lang="zh-CN" altLang="en-US" dirty="0">
                <a:sym typeface="Wingdings" pitchFamily="2" charset="2"/>
              </a:rPr>
              <a:t>或给出</a:t>
            </a:r>
            <a:r>
              <a:rPr kumimoji="1" lang="zh-CN" altLang="en-US" dirty="0">
                <a:solidFill>
                  <a:srgbClr val="FF0000"/>
                </a:solidFill>
                <a:sym typeface="Wingdings" pitchFamily="2" charset="2"/>
              </a:rPr>
              <a:t>错误结果</a:t>
            </a:r>
            <a:endParaRPr kumimoji="1" lang="en-US" altLang="zh-CN" dirty="0">
              <a:solidFill>
                <a:srgbClr val="FF0000"/>
              </a:solidFill>
              <a:sym typeface="Wingdings" pitchFamily="2" charset="2"/>
            </a:endParaRPr>
          </a:p>
          <a:p>
            <a:pPr lvl="1"/>
            <a:r>
              <a:rPr kumimoji="1" lang="zh-CN" altLang="en-US" dirty="0">
                <a:sym typeface="Wingdings" pitchFamily="2" charset="2"/>
              </a:rPr>
              <a:t>难以</a:t>
            </a:r>
            <a:r>
              <a:rPr kumimoji="1" lang="en-US" altLang="zh-CN" dirty="0">
                <a:sym typeface="Wingdings" pitchFamily="2" charset="2"/>
              </a:rPr>
              <a:t>Debug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6376883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424936" cy="1325563"/>
          </a:xfrm>
        </p:spPr>
        <p:txBody>
          <a:bodyPr/>
          <a:lstStyle/>
          <a:p>
            <a:r>
              <a:rPr kumimoji="1" lang="zh-CN" altLang="en-US" dirty="0"/>
              <a:t>人和</a:t>
            </a:r>
            <a:r>
              <a:rPr kumimoji="1" lang="en-US" altLang="zh-CN" dirty="0"/>
              <a:t>AI</a:t>
            </a:r>
            <a:r>
              <a:rPr kumimoji="1" lang="zh-CN" altLang="en-US" dirty="0"/>
              <a:t> </a:t>
            </a:r>
            <a:r>
              <a:rPr kumimoji="1" lang="en-US" altLang="zh-CN" dirty="0"/>
              <a:t>Debug</a:t>
            </a:r>
            <a:r>
              <a:rPr kumimoji="1" lang="zh-CN" altLang="en-US" dirty="0"/>
              <a:t>区别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55576" y="1196752"/>
            <a:ext cx="8047806" cy="5544616"/>
          </a:xfrm>
        </p:spPr>
        <p:txBody>
          <a:bodyPr/>
          <a:lstStyle/>
          <a:p>
            <a:r>
              <a:rPr kumimoji="1" lang="zh-CN" altLang="en-US" dirty="0"/>
              <a:t>程序员</a:t>
            </a:r>
            <a:r>
              <a:rPr kumimoji="1" lang="en-US" altLang="zh-CN" dirty="0"/>
              <a:t>Debug</a:t>
            </a:r>
          </a:p>
          <a:p>
            <a:pPr lvl="1"/>
            <a:r>
              <a:rPr kumimoji="1" lang="zh-CN" altLang="en-US" dirty="0"/>
              <a:t>编译器可以发现的</a:t>
            </a:r>
            <a:r>
              <a:rPr kumimoji="1" lang="en-US" altLang="zh-CN" dirty="0"/>
              <a:t>bug</a:t>
            </a:r>
            <a:r>
              <a:rPr kumimoji="1" lang="zh-CN" altLang="en-US" dirty="0"/>
              <a:t>：看到</a:t>
            </a:r>
            <a:r>
              <a:rPr kumimoji="1" lang="zh-CN" altLang="en-US" dirty="0">
                <a:solidFill>
                  <a:srgbClr val="FF0000"/>
                </a:solidFill>
              </a:rPr>
              <a:t>编译报错信息</a:t>
            </a:r>
            <a:r>
              <a:rPr kumimoji="1" lang="zh-CN" altLang="en-US" dirty="0"/>
              <a:t>，发现</a:t>
            </a:r>
            <a:r>
              <a:rPr kumimoji="1" lang="en-US" altLang="zh-CN" dirty="0"/>
              <a:t>bug</a:t>
            </a:r>
          </a:p>
          <a:p>
            <a:pPr lvl="1"/>
            <a:r>
              <a:rPr kumimoji="1" lang="zh-CN" altLang="en-US" dirty="0"/>
              <a:t>编译器不可以发现的</a:t>
            </a:r>
            <a:r>
              <a:rPr kumimoji="1" lang="en-US" altLang="zh-CN" dirty="0"/>
              <a:t>bug</a:t>
            </a:r>
            <a:r>
              <a:rPr kumimoji="1" lang="zh-CN" altLang="en-US" dirty="0"/>
              <a:t>：运行时得到</a:t>
            </a:r>
            <a:r>
              <a:rPr kumimoji="1" lang="zh-CN" altLang="en-US" dirty="0">
                <a:solidFill>
                  <a:srgbClr val="FF0000"/>
                </a:solidFill>
              </a:rPr>
              <a:t>错误结果</a:t>
            </a:r>
            <a:endParaRPr kumimoji="1" lang="en-US" altLang="zh-CN" dirty="0">
              <a:solidFill>
                <a:srgbClr val="FF0000"/>
              </a:solidFill>
            </a:endParaRPr>
          </a:p>
          <a:p>
            <a:pPr lvl="1"/>
            <a:r>
              <a:rPr kumimoji="1" lang="zh-CN" altLang="en-US" dirty="0"/>
              <a:t>程序员借助工具：</a:t>
            </a:r>
            <a:r>
              <a:rPr kumimoji="1" lang="zh-CN" altLang="en-US" dirty="0">
                <a:solidFill>
                  <a:srgbClr val="FF0000"/>
                </a:solidFill>
              </a:rPr>
              <a:t>编辑器、编译器、执行结果</a:t>
            </a:r>
            <a:endParaRPr kumimoji="1" lang="en-US" altLang="zh-CN" dirty="0">
              <a:solidFill>
                <a:srgbClr val="FF0000"/>
              </a:solidFill>
            </a:endParaRPr>
          </a:p>
          <a:p>
            <a:pPr lvl="1"/>
            <a:r>
              <a:rPr kumimoji="1" lang="zh-CN" altLang="en-US" dirty="0"/>
              <a:t>代码编辑器的</a:t>
            </a:r>
            <a:r>
              <a:rPr kumimoji="1" lang="en-US" altLang="zh-CN" dirty="0"/>
              <a:t>IntelliSense</a:t>
            </a:r>
            <a:r>
              <a:rPr kumimoji="1" lang="zh-CN" altLang="en-US" dirty="0"/>
              <a:t>功能：</a:t>
            </a:r>
            <a:r>
              <a:rPr kumimoji="1" lang="en-US" altLang="zh-CN" dirty="0" err="1"/>
              <a:t>VSCode</a:t>
            </a:r>
            <a:r>
              <a:rPr kumimoji="1" lang="zh-CN" altLang="en-US" dirty="0"/>
              <a:t>自动画波浪线将错误标识出来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AI</a:t>
            </a:r>
            <a:r>
              <a:rPr kumimoji="1" lang="zh-CN" altLang="en-US" dirty="0"/>
              <a:t> </a:t>
            </a:r>
            <a:r>
              <a:rPr kumimoji="1" lang="en-US" altLang="zh-CN" dirty="0"/>
              <a:t>Debug</a:t>
            </a:r>
          </a:p>
          <a:p>
            <a:pPr lvl="1"/>
            <a:r>
              <a:rPr kumimoji="1" lang="zh-CN" altLang="en-US" dirty="0"/>
              <a:t>常常没有基于规则的编辑器或编译器可以使用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大模型</a:t>
            </a:r>
            <a:r>
              <a:rPr kumimoji="1" lang="zh-CN" altLang="en-US" dirty="0">
                <a:solidFill>
                  <a:srgbClr val="FF0000"/>
                </a:solidFill>
              </a:rPr>
              <a:t>看过很多正确</a:t>
            </a:r>
            <a:r>
              <a:rPr kumimoji="1" lang="en-US" altLang="zh-CN" dirty="0">
                <a:solidFill>
                  <a:srgbClr val="FF0000"/>
                </a:solidFill>
              </a:rPr>
              <a:t>/</a:t>
            </a:r>
            <a:r>
              <a:rPr kumimoji="1" lang="zh-CN" altLang="en-US" dirty="0">
                <a:solidFill>
                  <a:srgbClr val="FF0000"/>
                </a:solidFill>
              </a:rPr>
              <a:t>不正确的代码</a:t>
            </a:r>
            <a:r>
              <a:rPr kumimoji="1" lang="zh-CN" altLang="en-US" dirty="0"/>
              <a:t>，具有“火眼金睛”</a:t>
            </a:r>
          </a:p>
        </p:txBody>
      </p:sp>
    </p:spTree>
    <p:extLst>
      <p:ext uri="{BB962C8B-B14F-4D97-AF65-F5344CB8AC3E}">
        <p14:creationId xmlns:p14="http://schemas.microsoft.com/office/powerpoint/2010/main" val="24812438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424936" cy="1325563"/>
          </a:xfrm>
        </p:spPr>
        <p:txBody>
          <a:bodyPr/>
          <a:lstStyle/>
          <a:p>
            <a:r>
              <a:rPr kumimoji="1" lang="en-US" altLang="zh-CN" dirty="0"/>
              <a:t>AI</a:t>
            </a:r>
            <a:r>
              <a:rPr kumimoji="1" lang="zh-CN" altLang="en-US" dirty="0"/>
              <a:t> </a:t>
            </a:r>
            <a:r>
              <a:rPr kumimoji="1" lang="en-US" altLang="zh-CN" dirty="0"/>
              <a:t>Debug</a:t>
            </a:r>
            <a:r>
              <a:rPr kumimoji="1" lang="zh-CN" altLang="en-US" dirty="0"/>
              <a:t>：</a:t>
            </a:r>
            <a:r>
              <a:rPr kumimoji="1" lang="en-US" altLang="zh-CN" dirty="0" err="1"/>
              <a:t>DebugBench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79512" y="1196751"/>
            <a:ext cx="7632848" cy="5375339"/>
          </a:xfrm>
        </p:spPr>
        <p:txBody>
          <a:bodyPr/>
          <a:lstStyle/>
          <a:p>
            <a:r>
              <a:rPr kumimoji="1" lang="en-US" altLang="zh-CN" dirty="0" err="1"/>
              <a:t>DebugBench</a:t>
            </a:r>
            <a:r>
              <a:rPr kumimoji="1" lang="en-US" altLang="zh-CN" dirty="0"/>
              <a:t>:</a:t>
            </a:r>
            <a:r>
              <a:rPr kumimoji="1" lang="zh-CN" altLang="en-US" dirty="0"/>
              <a:t> 对大模型</a:t>
            </a:r>
            <a:r>
              <a:rPr kumimoji="1" lang="en-US" altLang="zh-CN" dirty="0"/>
              <a:t>Debug</a:t>
            </a:r>
            <a:r>
              <a:rPr kumimoji="1" lang="zh-CN" altLang="en-US" dirty="0"/>
              <a:t>能力的测评</a:t>
            </a:r>
            <a:endParaRPr kumimoji="1" lang="en-US" altLang="zh-CN" dirty="0"/>
          </a:p>
          <a:p>
            <a:pPr marL="0" indent="0">
              <a:buNone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测试方式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使用</a:t>
            </a:r>
            <a:r>
              <a:rPr kumimoji="1" lang="en-US" altLang="zh-CN" dirty="0"/>
              <a:t>GPT4</a:t>
            </a:r>
            <a:r>
              <a:rPr kumimoji="1" lang="zh-CN" altLang="en-US" dirty="0"/>
              <a:t>来对</a:t>
            </a:r>
            <a:r>
              <a:rPr kumimoji="1" lang="en-US" altLang="zh-CN" dirty="0" err="1"/>
              <a:t>LeetCode</a:t>
            </a:r>
            <a:r>
              <a:rPr kumimoji="1" lang="zh-CN" altLang="en-US" dirty="0"/>
              <a:t>答案代码植入</a:t>
            </a:r>
            <a:r>
              <a:rPr kumimoji="1" lang="en-US" altLang="zh-CN" dirty="0"/>
              <a:t>bug</a:t>
            </a:r>
          </a:p>
          <a:p>
            <a:pPr lvl="1"/>
            <a:r>
              <a:rPr kumimoji="1" lang="zh-CN" altLang="en-US" dirty="0"/>
              <a:t>让大模型指出对应代码中的问题并尝试修复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测试修复后的代码是否正确</a:t>
            </a:r>
            <a:endParaRPr kumimoji="1" lang="en-US" altLang="zh-CN" dirty="0"/>
          </a:p>
          <a:p>
            <a:r>
              <a:rPr kumimoji="1" lang="zh-CN" altLang="en-US" dirty="0">
                <a:solidFill>
                  <a:srgbClr val="FF0000"/>
                </a:solidFill>
              </a:rPr>
              <a:t>结论</a:t>
            </a:r>
            <a:endParaRPr kumimoji="1" lang="en-US" altLang="zh-CN" dirty="0">
              <a:solidFill>
                <a:srgbClr val="FF0000"/>
              </a:solidFill>
            </a:endParaRPr>
          </a:p>
          <a:p>
            <a:pPr lvl="1"/>
            <a:r>
              <a:rPr kumimoji="1" lang="zh-CN" altLang="en-US" dirty="0"/>
              <a:t>大模型</a:t>
            </a:r>
            <a:r>
              <a:rPr kumimoji="1" lang="en-US" altLang="zh-CN" dirty="0"/>
              <a:t>Debug</a:t>
            </a:r>
            <a:r>
              <a:rPr kumimoji="1" lang="zh-CN" altLang="en-US" dirty="0"/>
              <a:t>能力很强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难度：逻辑错误</a:t>
            </a:r>
            <a:r>
              <a:rPr kumimoji="1" lang="en-US" altLang="zh-CN" dirty="0"/>
              <a:t>&gt;</a:t>
            </a:r>
            <a:r>
              <a:rPr kumimoji="1" lang="zh-CN" altLang="en-US" dirty="0"/>
              <a:t>引用错误</a:t>
            </a:r>
            <a:endParaRPr kumimoji="1" lang="en-US" altLang="zh-CN" dirty="0"/>
          </a:p>
          <a:p>
            <a:pPr marL="457200" lvl="1" indent="0">
              <a:buNone/>
            </a:pPr>
            <a:r>
              <a:rPr kumimoji="1" lang="en-US" altLang="zh-CN" dirty="0"/>
              <a:t>&gt;</a:t>
            </a:r>
            <a:r>
              <a:rPr kumimoji="1" lang="zh-CN" altLang="en-US" dirty="0"/>
              <a:t>文法错误</a:t>
            </a:r>
            <a:endParaRPr kumimoji="1"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17E6538-B059-43DD-17F2-D224BBAA6C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760" y="1627004"/>
            <a:ext cx="4464496" cy="158776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85F265A-B890-CC33-F191-9E8E5FA9AA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072" y="4707422"/>
            <a:ext cx="3660498" cy="1963013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EDE94DF5-2467-EF61-41D0-D17ACAD36CB4}"/>
              </a:ext>
            </a:extLst>
          </p:cNvPr>
          <p:cNvSpPr txBox="1"/>
          <p:nvPr/>
        </p:nvSpPr>
        <p:spPr>
          <a:xfrm>
            <a:off x="-40258" y="6572091"/>
            <a:ext cx="554836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100" dirty="0"/>
              <a:t>Tian</a:t>
            </a:r>
            <a:r>
              <a:rPr kumimoji="1" lang="zh-CN" altLang="en-US" sz="1100" dirty="0"/>
              <a:t> </a:t>
            </a:r>
            <a:r>
              <a:rPr kumimoji="1" lang="en-US" altLang="zh-CN" sz="1100" dirty="0"/>
              <a:t>et</a:t>
            </a:r>
            <a:r>
              <a:rPr kumimoji="1" lang="zh-CN" altLang="en-US" sz="1100" dirty="0"/>
              <a:t> </a:t>
            </a:r>
            <a:r>
              <a:rPr kumimoji="1" lang="en-US" altLang="zh-CN" sz="1100" dirty="0"/>
              <a:t>al.</a:t>
            </a:r>
            <a:r>
              <a:rPr kumimoji="1" lang="zh-CN" altLang="en-US" sz="1100" dirty="0"/>
              <a:t> </a:t>
            </a:r>
            <a:r>
              <a:rPr kumimoji="1" lang="de-DE" altLang="zh-CN" sz="1100" dirty="0" err="1"/>
              <a:t>Evaluating</a:t>
            </a:r>
            <a:r>
              <a:rPr kumimoji="1" lang="de-DE" altLang="zh-CN" sz="1100" dirty="0"/>
              <a:t> Debugging </a:t>
            </a:r>
            <a:r>
              <a:rPr kumimoji="1" lang="de-DE" altLang="zh-CN" sz="1100" dirty="0" err="1"/>
              <a:t>Capability</a:t>
            </a:r>
            <a:r>
              <a:rPr kumimoji="1" lang="de-DE" altLang="zh-CN" sz="1100" dirty="0"/>
              <a:t> </a:t>
            </a:r>
            <a:r>
              <a:rPr kumimoji="1" lang="de-DE" altLang="zh-CN" sz="1100" dirty="0" err="1"/>
              <a:t>of</a:t>
            </a:r>
            <a:r>
              <a:rPr kumimoji="1" lang="de-DE" altLang="zh-CN" sz="1100" dirty="0"/>
              <a:t> Large Language Models</a:t>
            </a:r>
            <a:r>
              <a:rPr kumimoji="1" lang="en-US" altLang="zh-CN" sz="1100" dirty="0"/>
              <a:t>.</a:t>
            </a:r>
            <a:r>
              <a:rPr kumimoji="1" lang="zh-CN" altLang="en-US" sz="1100" dirty="0"/>
              <a:t> </a:t>
            </a:r>
            <a:r>
              <a:rPr kumimoji="1" lang="en-US" altLang="zh-CN" sz="1100" dirty="0"/>
              <a:t>2024.</a:t>
            </a:r>
            <a:endParaRPr kumimoji="1" lang="zh-CN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2986090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424936" cy="1325563"/>
          </a:xfrm>
        </p:spPr>
        <p:txBody>
          <a:bodyPr/>
          <a:lstStyle/>
          <a:p>
            <a:r>
              <a:rPr kumimoji="1" lang="en-US" altLang="zh-CN" dirty="0"/>
              <a:t>AI</a:t>
            </a:r>
            <a:r>
              <a:rPr kumimoji="1" lang="zh-CN" altLang="en-US" dirty="0"/>
              <a:t> </a:t>
            </a:r>
            <a:r>
              <a:rPr kumimoji="1" lang="en-US" altLang="zh-CN" dirty="0"/>
              <a:t>Debug</a:t>
            </a:r>
            <a:r>
              <a:rPr kumimoji="1" lang="zh-CN" altLang="en-US" dirty="0"/>
              <a:t>：</a:t>
            </a:r>
            <a:r>
              <a:rPr kumimoji="1" lang="en-US" altLang="zh-CN" dirty="0" err="1"/>
              <a:t>DebugBench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55576" y="1196752"/>
            <a:ext cx="8047806" cy="5112568"/>
          </a:xfrm>
        </p:spPr>
        <p:txBody>
          <a:bodyPr/>
          <a:lstStyle/>
          <a:p>
            <a:r>
              <a:rPr kumimoji="1" lang="zh-CN" altLang="en-US" dirty="0">
                <a:solidFill>
                  <a:srgbClr val="FF0000"/>
                </a:solidFill>
              </a:rPr>
              <a:t>逻辑错误</a:t>
            </a:r>
            <a:r>
              <a:rPr kumimoji="1" lang="zh-CN" altLang="en-US" dirty="0"/>
              <a:t>如何更好地被发现</a:t>
            </a:r>
            <a:r>
              <a:rPr kumimoji="1" lang="en-US" altLang="zh-CN" dirty="0"/>
              <a:t>/</a:t>
            </a:r>
            <a:r>
              <a:rPr kumimoji="1" lang="zh-CN" altLang="en-US" dirty="0"/>
              <a:t>修正？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给大模型提供</a:t>
            </a:r>
            <a:r>
              <a:rPr kumimoji="1" lang="zh-CN" altLang="en-US" dirty="0">
                <a:solidFill>
                  <a:srgbClr val="FF0000"/>
                </a:solidFill>
              </a:rPr>
              <a:t>例子</a:t>
            </a:r>
            <a:endParaRPr kumimoji="1" lang="en-US" altLang="zh-CN" dirty="0">
              <a:solidFill>
                <a:srgbClr val="FF0000"/>
              </a:solidFill>
            </a:endParaRPr>
          </a:p>
          <a:p>
            <a:pPr lvl="1"/>
            <a:r>
              <a:rPr kumimoji="1" lang="zh-CN" altLang="en-US" dirty="0"/>
              <a:t>例子越多，效果越好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1-4</a:t>
            </a:r>
            <a:r>
              <a:rPr kumimoji="1" lang="zh-CN" altLang="en-US" dirty="0"/>
              <a:t>个例子时效果显著</a:t>
            </a:r>
            <a:endParaRPr kumimoji="1" lang="en-US" altLang="zh-CN" dirty="0"/>
          </a:p>
          <a:p>
            <a:pPr marL="457200" lvl="1" indent="0">
              <a:buNone/>
            </a:pPr>
            <a:r>
              <a:rPr kumimoji="1" lang="zh-CN" altLang="en-US" dirty="0"/>
              <a:t>增长</a:t>
            </a:r>
            <a:endParaRPr kumimoji="1" lang="en-US" altLang="zh-CN" dirty="0"/>
          </a:p>
          <a:p>
            <a:r>
              <a:rPr kumimoji="1" lang="zh-CN" altLang="en-US" dirty="0"/>
              <a:t>给大模型接入</a:t>
            </a:r>
            <a:r>
              <a:rPr kumimoji="1" lang="zh-CN" altLang="en-US" dirty="0">
                <a:solidFill>
                  <a:srgbClr val="FF0000"/>
                </a:solidFill>
              </a:rPr>
              <a:t>运行时</a:t>
            </a:r>
            <a:endParaRPr kumimoji="1" lang="en-US" altLang="zh-CN" dirty="0">
              <a:solidFill>
                <a:srgbClr val="FF0000"/>
              </a:solidFill>
            </a:endParaRPr>
          </a:p>
          <a:p>
            <a:pPr lvl="1"/>
            <a:r>
              <a:rPr kumimoji="1" lang="zh-CN" altLang="en-US" dirty="0"/>
              <a:t>最先进的大模型可以</a:t>
            </a:r>
            <a:endParaRPr kumimoji="1" lang="en-US" altLang="zh-CN" dirty="0"/>
          </a:p>
          <a:p>
            <a:pPr marL="457200" lvl="1" indent="0">
              <a:buNone/>
            </a:pPr>
            <a:r>
              <a:rPr kumimoji="1" lang="zh-CN" altLang="en-US" dirty="0"/>
              <a:t>调用编译运行</a:t>
            </a:r>
            <a:r>
              <a:rPr kumimoji="1" lang="en-US" altLang="zh-CN" dirty="0"/>
              <a:t>/</a:t>
            </a:r>
            <a:r>
              <a:rPr kumimoji="1" lang="zh-CN" altLang="en-US" dirty="0"/>
              <a:t>解释执行</a:t>
            </a:r>
            <a:endParaRPr kumimoji="1" lang="en-US" altLang="zh-CN" dirty="0"/>
          </a:p>
          <a:p>
            <a:pPr marL="457200" lvl="1" indent="0">
              <a:buNone/>
            </a:pPr>
            <a:r>
              <a:rPr kumimoji="1" lang="zh-CN" altLang="en-US" dirty="0"/>
              <a:t>的功能</a:t>
            </a:r>
            <a:endParaRPr kumimoji="1" lang="en-US" altLang="zh-CN" dirty="0"/>
          </a:p>
          <a:p>
            <a:pPr lvl="1"/>
            <a:r>
              <a:rPr kumimoji="1" lang="zh-CN" altLang="en-US" dirty="0">
                <a:solidFill>
                  <a:srgbClr val="FF0000"/>
                </a:solidFill>
              </a:rPr>
              <a:t>运行时提示信息</a:t>
            </a:r>
            <a:r>
              <a:rPr kumimoji="1" lang="zh-CN" altLang="en-US" dirty="0"/>
              <a:t>有助于</a:t>
            </a:r>
            <a:endParaRPr kumimoji="1" lang="en-US" altLang="zh-CN" dirty="0"/>
          </a:p>
          <a:p>
            <a:pPr marL="457200" lvl="1" indent="0">
              <a:buNone/>
            </a:pPr>
            <a:r>
              <a:rPr kumimoji="1" lang="zh-CN" altLang="en-US" dirty="0"/>
              <a:t>发现文法错误和引用错误</a:t>
            </a:r>
            <a:endParaRPr kumimoji="1" lang="en-US" altLang="zh-CN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6FA7C69-B360-4475-61F1-91DCE22205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047" y="1628800"/>
            <a:ext cx="3880401" cy="2099868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8523FF8A-B2FD-0271-3465-7FAD73B7FC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9086" y="3717032"/>
            <a:ext cx="3854829" cy="2099868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5D5367CB-2B93-F019-2DE5-928119A616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3565" y="5656620"/>
            <a:ext cx="3600883" cy="881067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D66CCBBF-C557-D460-2281-286F182A1291}"/>
              </a:ext>
            </a:extLst>
          </p:cNvPr>
          <p:cNvSpPr txBox="1"/>
          <p:nvPr/>
        </p:nvSpPr>
        <p:spPr>
          <a:xfrm>
            <a:off x="-40258" y="6572091"/>
            <a:ext cx="554836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100" dirty="0"/>
              <a:t>Tian</a:t>
            </a:r>
            <a:r>
              <a:rPr kumimoji="1" lang="zh-CN" altLang="en-US" sz="1100" dirty="0"/>
              <a:t> </a:t>
            </a:r>
            <a:r>
              <a:rPr kumimoji="1" lang="en-US" altLang="zh-CN" sz="1100" dirty="0"/>
              <a:t>et</a:t>
            </a:r>
            <a:r>
              <a:rPr kumimoji="1" lang="zh-CN" altLang="en-US" sz="1100" dirty="0"/>
              <a:t> </a:t>
            </a:r>
            <a:r>
              <a:rPr kumimoji="1" lang="en-US" altLang="zh-CN" sz="1100" dirty="0"/>
              <a:t>al.</a:t>
            </a:r>
            <a:r>
              <a:rPr kumimoji="1" lang="zh-CN" altLang="en-US" sz="1100" dirty="0"/>
              <a:t> </a:t>
            </a:r>
            <a:r>
              <a:rPr kumimoji="1" lang="de-DE" altLang="zh-CN" sz="1100" dirty="0" err="1"/>
              <a:t>Evaluating</a:t>
            </a:r>
            <a:r>
              <a:rPr kumimoji="1" lang="de-DE" altLang="zh-CN" sz="1100" dirty="0"/>
              <a:t> Debugging </a:t>
            </a:r>
            <a:r>
              <a:rPr kumimoji="1" lang="de-DE" altLang="zh-CN" sz="1100" dirty="0" err="1"/>
              <a:t>Capability</a:t>
            </a:r>
            <a:r>
              <a:rPr kumimoji="1" lang="de-DE" altLang="zh-CN" sz="1100" dirty="0"/>
              <a:t> </a:t>
            </a:r>
            <a:r>
              <a:rPr kumimoji="1" lang="de-DE" altLang="zh-CN" sz="1100" dirty="0" err="1"/>
              <a:t>of</a:t>
            </a:r>
            <a:r>
              <a:rPr kumimoji="1" lang="de-DE" altLang="zh-CN" sz="1100" dirty="0"/>
              <a:t> Large Language Models</a:t>
            </a:r>
            <a:r>
              <a:rPr kumimoji="1" lang="en-US" altLang="zh-CN" sz="1100" dirty="0"/>
              <a:t>.</a:t>
            </a:r>
            <a:r>
              <a:rPr kumimoji="1" lang="zh-CN" altLang="en-US" sz="1100" dirty="0"/>
              <a:t> </a:t>
            </a:r>
            <a:r>
              <a:rPr kumimoji="1" lang="en-US" altLang="zh-CN" sz="1100" dirty="0"/>
              <a:t>2024.</a:t>
            </a:r>
            <a:endParaRPr kumimoji="1" lang="zh-CN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83085720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YmRkOWI0ZDVhODk5OWZmYTlmNWZlOGI1NDY0YzQxODcifQ=="/>
</p:tagLst>
</file>

<file path=ppt/theme/theme1.xml><?xml version="1.0" encoding="utf-8"?>
<a:theme xmlns:a="http://schemas.openxmlformats.org/drawingml/2006/main" name="Office Theme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defRPr sz="2800" b="1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5311</TotalTime>
  <Words>4099</Words>
  <Application>Microsoft Macintosh PowerPoint</Application>
  <PresentationFormat>全屏显示(4:3)</PresentationFormat>
  <Paragraphs>407</Paragraphs>
  <Slides>40</Slides>
  <Notes>23</Notes>
  <HiddenSlides>0</HiddenSlides>
  <MMClips>2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40</vt:i4>
      </vt:variant>
    </vt:vector>
  </HeadingPairs>
  <TitlesOfParts>
    <vt:vector size="50" baseType="lpstr">
      <vt:lpstr>STKaiti</vt:lpstr>
      <vt:lpstr>Microsoft YaHei</vt:lpstr>
      <vt:lpstr>Microsoft YaHei</vt:lpstr>
      <vt:lpstr>PingFang SC</vt:lpstr>
      <vt:lpstr>Arial</vt:lpstr>
      <vt:lpstr>Calibri</vt:lpstr>
      <vt:lpstr>Calibri Light</vt:lpstr>
      <vt:lpstr>Consolas</vt:lpstr>
      <vt:lpstr>Wingdings</vt:lpstr>
      <vt:lpstr>Office Theme</vt:lpstr>
      <vt:lpstr>AI在编程领域的应用</vt:lpstr>
      <vt:lpstr>本讲内容提要</vt:lpstr>
      <vt:lpstr>调试 Debugging</vt:lpstr>
      <vt:lpstr>Bug种类</vt:lpstr>
      <vt:lpstr>补充知识：程序编译执行的过程</vt:lpstr>
      <vt:lpstr>Bug被检查出的阶段</vt:lpstr>
      <vt:lpstr>人和AI Debug区别</vt:lpstr>
      <vt:lpstr>AI Debug：DebugBench</vt:lpstr>
      <vt:lpstr>AI Debug：DebugBench</vt:lpstr>
      <vt:lpstr>AI Debug：示例</vt:lpstr>
      <vt:lpstr>文档</vt:lpstr>
      <vt:lpstr>文档写作规范</vt:lpstr>
      <vt:lpstr>AI文档生成：RepoAgent </vt:lpstr>
      <vt:lpstr>代码架构分析</vt:lpstr>
      <vt:lpstr>代码架构分析</vt:lpstr>
      <vt:lpstr>定义文档模板</vt:lpstr>
      <vt:lpstr>指令提示</vt:lpstr>
      <vt:lpstr>动态文档更新</vt:lpstr>
      <vt:lpstr>文档生成示例</vt:lpstr>
      <vt:lpstr>从“副驾驶”到“智能体”</vt:lpstr>
      <vt:lpstr>群体智能</vt:lpstr>
      <vt:lpstr>群体智能</vt:lpstr>
      <vt:lpstr>群体智能</vt:lpstr>
      <vt:lpstr>工具调用</vt:lpstr>
      <vt:lpstr>AI项目开发：ChatDev</vt:lpstr>
      <vt:lpstr>AI项目开发：ChatDev</vt:lpstr>
      <vt:lpstr>AI项目开发：ChatDev</vt:lpstr>
      <vt:lpstr>AI项目开发：ChatDev</vt:lpstr>
      <vt:lpstr>AI项目开发：ChatDev</vt:lpstr>
      <vt:lpstr>AI项目开发：ChatDev</vt:lpstr>
      <vt:lpstr>ChatDev 进阶能力</vt:lpstr>
      <vt:lpstr>ChatDev 功能演示</vt:lpstr>
      <vt:lpstr>AI项目维护：SWE-Bench</vt:lpstr>
      <vt:lpstr>AI项目维护：SWE-Bench</vt:lpstr>
      <vt:lpstr>AI项目维护：SWE-Bench</vt:lpstr>
      <vt:lpstr>AI项目维护：SWE-Agent</vt:lpstr>
      <vt:lpstr>AI项目维护：SWE-Agent</vt:lpstr>
      <vt:lpstr>AI项目维护：SWE-Agent</vt:lpstr>
      <vt:lpstr>总结与展望</vt:lpstr>
      <vt:lpstr>结 束</vt:lpstr>
    </vt:vector>
  </TitlesOfParts>
  <Company>清华大学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课程介绍</dc:title>
  <dc:creator>徐明星</dc:creator>
  <cp:lastModifiedBy>溢伟 蒋</cp:lastModifiedBy>
  <cp:revision>3520</cp:revision>
  <cp:lastPrinted>2020-05-09T01:16:00Z</cp:lastPrinted>
  <dcterms:created xsi:type="dcterms:W3CDTF">2002-09-18T00:55:00Z</dcterms:created>
  <dcterms:modified xsi:type="dcterms:W3CDTF">2025-06-28T08:31:33Z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2052-12.1.0.15712</vt:lpwstr>
  </property>
  <property fmtid="{D5CDD505-2E9C-101B-9397-08002B2CF9AE}" pid="3" name="ICV">
    <vt:lpwstr>94B8C0FCFD5142B3817300765C57B4EA_12</vt:lpwstr>
  </property>
</Properties>
</file>